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95"/>
  </p:notesMasterIdLst>
  <p:handoutMasterIdLst>
    <p:handoutMasterId r:id="rId96"/>
  </p:handoutMasterIdLst>
  <p:sldIdLst>
    <p:sldId id="301" r:id="rId3"/>
    <p:sldId id="307" r:id="rId4"/>
    <p:sldId id="308" r:id="rId5"/>
    <p:sldId id="309" r:id="rId6"/>
    <p:sldId id="310"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7" r:id="rId44"/>
    <p:sldId id="348" r:id="rId45"/>
    <p:sldId id="349" r:id="rId46"/>
    <p:sldId id="350" r:id="rId47"/>
    <p:sldId id="351" r:id="rId48"/>
    <p:sldId id="352" r:id="rId49"/>
    <p:sldId id="353" r:id="rId50"/>
    <p:sldId id="354" r:id="rId51"/>
    <p:sldId id="355" r:id="rId52"/>
    <p:sldId id="356" r:id="rId53"/>
    <p:sldId id="357" r:id="rId54"/>
    <p:sldId id="358" r:id="rId55"/>
    <p:sldId id="359" r:id="rId56"/>
    <p:sldId id="360" r:id="rId57"/>
    <p:sldId id="361" r:id="rId58"/>
    <p:sldId id="362" r:id="rId59"/>
    <p:sldId id="363" r:id="rId60"/>
    <p:sldId id="364" r:id="rId61"/>
    <p:sldId id="365" r:id="rId62"/>
    <p:sldId id="366" r:id="rId63"/>
    <p:sldId id="367" r:id="rId64"/>
    <p:sldId id="368" r:id="rId65"/>
    <p:sldId id="369" r:id="rId66"/>
    <p:sldId id="370" r:id="rId67"/>
    <p:sldId id="371" r:id="rId68"/>
    <p:sldId id="372" r:id="rId69"/>
    <p:sldId id="373" r:id="rId70"/>
    <p:sldId id="374" r:id="rId71"/>
    <p:sldId id="375" r:id="rId72"/>
    <p:sldId id="376" r:id="rId73"/>
    <p:sldId id="377" r:id="rId74"/>
    <p:sldId id="378" r:id="rId75"/>
    <p:sldId id="379" r:id="rId76"/>
    <p:sldId id="380" r:id="rId77"/>
    <p:sldId id="381" r:id="rId78"/>
    <p:sldId id="382" r:id="rId79"/>
    <p:sldId id="383" r:id="rId80"/>
    <p:sldId id="384" r:id="rId81"/>
    <p:sldId id="385" r:id="rId82"/>
    <p:sldId id="386" r:id="rId83"/>
    <p:sldId id="387" r:id="rId84"/>
    <p:sldId id="388" r:id="rId85"/>
    <p:sldId id="389" r:id="rId86"/>
    <p:sldId id="390" r:id="rId87"/>
    <p:sldId id="391" r:id="rId88"/>
    <p:sldId id="392" r:id="rId89"/>
    <p:sldId id="393" r:id="rId90"/>
    <p:sldId id="394" r:id="rId91"/>
    <p:sldId id="395" r:id="rId92"/>
    <p:sldId id="396" r:id="rId93"/>
    <p:sldId id="305" r:id="rId94"/>
  </p:sldIdLst>
  <p:sldSz cx="9144000" cy="6858000" type="screen4x3"/>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1117" userDrawn="1">
          <p15:clr>
            <a:srgbClr val="A4A3A4"/>
          </p15:clr>
        </p15:guide>
        <p15:guide id="2" pos="3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86" autoAdjust="0"/>
    <p:restoredTop sz="94096" autoAdjust="0"/>
  </p:normalViewPr>
  <p:slideViewPr>
    <p:cSldViewPr snapToGrid="0" snapToObjects="1">
      <p:cViewPr varScale="1">
        <p:scale>
          <a:sx n="105" d="100"/>
          <a:sy n="105" d="100"/>
        </p:scale>
        <p:origin x="1320" y="96"/>
      </p:cViewPr>
      <p:guideLst>
        <p:guide orient="horz" pos="1117"/>
        <p:guide pos="317"/>
      </p:guideLst>
    </p:cSldViewPr>
  </p:slideViewPr>
  <p:outlineViewPr>
    <p:cViewPr>
      <p:scale>
        <a:sx n="50" d="100"/>
        <a:sy n="50"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Header Placeholder 1"/>
          <p:cNvSpPr>
            <a:spLocks noGrp="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en-US" dirty="0"/>
          </a:p>
        </p:txBody>
      </p:sp>
      <p:sp>
        <p:nvSpPr>
          <p:cNvPr id="37891" name="Date Placeholder 2"/>
          <p:cNvSpPr>
            <a:spLocks noGrp="1"/>
          </p:cNvSpPr>
          <p:nvPr>
            <p:ph type="dt" sz="quarter"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a:lvl1pPr>
          </a:lstStyle>
          <a:p>
            <a:fld id="{E5913EE6-ADAE-4D1F-84A0-13419DA7995A}" type="datetimeFigureOut">
              <a:rPr lang="en-US" altLang="en-US"/>
              <a:pPr/>
              <a:t>4/17/2018</a:t>
            </a:fld>
            <a:endParaRPr lang="en-US" altLang="en-US" dirty="0"/>
          </a:p>
        </p:txBody>
      </p:sp>
      <p:sp>
        <p:nvSpPr>
          <p:cNvPr id="37892" name="Footer Placeholder 3"/>
          <p:cNvSpPr>
            <a:spLocks noGrp="1"/>
          </p:cNvSpPr>
          <p:nvPr>
            <p:ph type="ftr" sz="quarter" idx="2"/>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dirty="0"/>
          </a:p>
        </p:txBody>
      </p:sp>
      <p:sp>
        <p:nvSpPr>
          <p:cNvPr id="37893" name="Slide Number Placeholder 4"/>
          <p:cNvSpPr>
            <a:spLocks noGrp="1"/>
          </p:cNvSpPr>
          <p:nvPr>
            <p:ph type="sldNum" sz="quarter" idx="3"/>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7084CA51-A6DA-4A1F-95FC-48838A65F8D7}" type="slidenum">
              <a:rPr lang="en-US" altLang="en-US"/>
              <a:pPr/>
              <a:t>‹#›</a:t>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Shape 3"/>
          <p:cNvSpPr txBox="1">
            <a:spLocks noGrp="1"/>
          </p:cNvSpPr>
          <p:nvPr>
            <p:ph type="hdr" idx="2"/>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defRPr sz="1200"/>
            </a:lvl1pPr>
          </a:lstStyle>
          <a:p>
            <a:endParaRPr lang="en-US" altLang="en-US" dirty="0"/>
          </a:p>
        </p:txBody>
      </p:sp>
      <p:sp>
        <p:nvSpPr>
          <p:cNvPr id="36867" name="Shape 4"/>
          <p:cNvSpPr txBox="1">
            <a:spLocks noGrp="1"/>
          </p:cNvSpPr>
          <p:nvPr>
            <p:ph type="dt" idx="10"/>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algn="r" eaLnBrk="1" hangingPunct="1">
              <a:defRPr sz="1200"/>
            </a:lvl1pPr>
          </a:lstStyle>
          <a:p>
            <a:endParaRPr lang="en-US" altLang="en-US" dirty="0"/>
          </a:p>
        </p:txBody>
      </p:sp>
      <p:sp>
        <p:nvSpPr>
          <p:cNvPr id="36868" name="Shape 5"/>
          <p:cNvSpPr>
            <a:spLocks noGrp="1" noRot="1" noChangeAspect="1"/>
          </p:cNvSpPr>
          <p:nvPr>
            <p:ph type="sldImg" idx="3"/>
          </p:nvPr>
        </p:nvSpPr>
        <p:spPr bwMode="auto">
          <a:xfrm>
            <a:off x="1143000" y="685800"/>
            <a:ext cx="4572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 name="Shape 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36870" name="Shape 7"/>
          <p:cNvSpPr txBox="1">
            <a:spLocks noGrp="1"/>
          </p:cNvSpPr>
          <p:nvPr>
            <p:ph type="ftr" idx="11"/>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200"/>
            </a:lvl1pPr>
          </a:lstStyle>
          <a:p>
            <a:endParaRPr lang="en-US" altLang="en-US" dirty="0"/>
          </a:p>
        </p:txBody>
      </p:sp>
      <p:sp>
        <p:nvSpPr>
          <p:cNvPr id="36871" name="Shape 8"/>
          <p:cNvSpPr txBox="1">
            <a:spLocks noGrp="1"/>
          </p:cNvSpPr>
          <p:nvPr>
            <p:ph type="sldNum" idx="12"/>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b" anchorCtr="0" compatLnSpc="1">
            <a:prstTxWarp prst="textNoShape">
              <a:avLst/>
            </a:prstTxWarp>
          </a:bodyPr>
          <a:lstStyle>
            <a:lvl1pPr algn="r" eaLnBrk="1" hangingPunct="1">
              <a:buSzPct val="25000"/>
              <a:defRPr sz="1200"/>
            </a:lvl1pPr>
          </a:lstStyle>
          <a:p>
            <a:fld id="{1D7F6338-D63A-4DD9-A15A-A0794EB4C300}" type="slidenum">
              <a:rPr lang="en-US" altLang="en-US"/>
              <a:pPr/>
              <a:t>‹#›</a:t>
            </a:fld>
            <a:endParaRPr lang="en-US" altLang="en-US" dirty="0"/>
          </a:p>
        </p:txBody>
      </p:sp>
    </p:spTree>
  </p:cSld>
  <p:clrMap bg1="lt1" tx1="dk1" bg2="dk2" tx2="lt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a:headEnd/>
            <a:tailEnd/>
          </a:ln>
        </p:spPr>
      </p:sp>
      <p:sp>
        <p:nvSpPr>
          <p:cNvPr id="3993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If this PowerPoint presentation contains mathematical equations, you may need to check that your computer has the following installed:</a:t>
            </a:r>
          </a:p>
          <a:p>
            <a:pPr>
              <a:spcBef>
                <a:spcPct val="0"/>
              </a:spcBef>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1) MathType Plugin</a:t>
            </a:r>
          </a:p>
          <a:p>
            <a:pPr>
              <a:spcBef>
                <a:spcPct val="0"/>
              </a:spcBef>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2) Math Player (free versions available)</a:t>
            </a:r>
          </a:p>
          <a:p>
            <a:pPr>
              <a:spcBef>
                <a:spcPct val="0"/>
              </a:spcBef>
            </a:pPr>
            <a:r>
              <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rPr>
              <a:t>3) NVDA Reader (free versions available)</a:t>
            </a:r>
          </a:p>
          <a:p>
            <a:pPr>
              <a:spcBef>
                <a:spcPct val="0"/>
              </a:spcBef>
            </a:pPr>
            <a:endParaRPr lang="en-US" altLang="en-US" dirty="0" smtClean="0">
              <a:solidFill>
                <a:srgbClr val="000000"/>
              </a:solidFill>
              <a:latin typeface="Arial" panose="020B0604020202020204" pitchFamily="34" charset="0"/>
              <a:cs typeface="Arial" panose="020B0604020202020204" pitchFamily="34" charset="0"/>
              <a:sym typeface="Arial" panose="020B0604020202020204" pitchFamily="34" charset="0"/>
            </a:endParaRPr>
          </a:p>
          <a:p>
            <a:pPr marL="0" marR="0" lvl="0" indent="0" algn="l" defTabSz="457200" rtl="0" eaLnBrk="1" fontAlgn="base" latinLnBrk="0" hangingPunct="1">
              <a:lnSpc>
                <a:spcPct val="100000"/>
              </a:lnSpc>
              <a:spcBef>
                <a:spcPct val="0"/>
              </a:spcBef>
              <a:spcAft>
                <a:spcPct val="0"/>
              </a:spcAft>
              <a:buClrTx/>
              <a:buSzTx/>
              <a:buFontTx/>
              <a:buNone/>
              <a:tabLst/>
              <a:defRPr/>
            </a:pPr>
            <a:r>
              <a:rPr lang="en-US" altLang="en-US" dirty="0" smtClean="0"/>
              <a:t>Thanks to John Sanders of Suffolk University for contributions to these slides!</a:t>
            </a:r>
          </a:p>
        </p:txBody>
      </p:sp>
      <p:sp>
        <p:nvSpPr>
          <p:cNvPr id="39940"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A93B42EA-ECE0-4FD5-B7D7-F693D4D56FBF}" type="slidenum">
              <a:rPr lang="en-US" altLang="en-US" sz="1200"/>
              <a:pPr/>
              <a:t>1</a:t>
            </a:fld>
            <a:endParaRPr lang="en-US"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a:headEnd/>
            <a:tailEnd/>
          </a:ln>
        </p:spPr>
      </p:sp>
      <p:sp>
        <p:nvSpPr>
          <p:cNvPr id="7577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defTabSz="914400" eaLnBrk="0" hangingPunct="0">
              <a:spcBef>
                <a:spcPct val="30000"/>
              </a:spcBef>
            </a:pPr>
            <a:r>
              <a:rPr lang="en-US" altLang="en-US" dirty="0" smtClean="0">
                <a:solidFill>
                  <a:srgbClr val="000000"/>
                </a:solidFill>
                <a:latin typeface="Calibri" panose="020F0502020204030204" pitchFamily="34" charset="0"/>
                <a:ea typeface="ＭＳ Ｐゴシック" charset="-128"/>
                <a:cs typeface="Arial" panose="020B0604020202020204" pitchFamily="34" charset="0"/>
                <a:sym typeface="Arial" panose="020B0604020202020204" pitchFamily="34" charset="0"/>
              </a:rPr>
              <a:t>#3</a:t>
            </a:r>
          </a:p>
        </p:txBody>
      </p:sp>
      <p:sp>
        <p:nvSpPr>
          <p:cNvPr id="75780"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C6AF90B4-4839-4D07-9896-B683952B29C9}" type="slidenum">
              <a:rPr lang="en-US" altLang="en-US" sz="1200"/>
              <a:pPr/>
              <a:t>31</a:t>
            </a:fld>
            <a:endParaRPr lang="en-US"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dirty="0">
              <a:solidFill>
                <a:srgbClr val="FFFFFF"/>
              </a:solidFil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5" name="Shape 21"/>
          <p:cNvSpPr txBox="1">
            <a:spLocks noGrp="1"/>
          </p:cNvSpPr>
          <p:nvPr>
            <p:ph type="ftr" idx="10"/>
          </p:nvPr>
        </p:nvSpPr>
        <p:spPr/>
        <p:txBody>
          <a:bodyPr/>
          <a:lstStyle>
            <a:lvl1pPr>
              <a:defRPr/>
            </a:lvl1pPr>
          </a:lstStyle>
          <a:p>
            <a:endParaRPr lang="en-US" altLang="en-US" dirty="0"/>
          </a:p>
        </p:txBody>
      </p:sp>
      <p:sp>
        <p:nvSpPr>
          <p:cNvPr id="6" name="Shape 22"/>
          <p:cNvSpPr txBox="1">
            <a:spLocks noGrp="1"/>
          </p:cNvSpPr>
          <p:nvPr>
            <p:ph type="dt" idx="11"/>
          </p:nvPr>
        </p:nvSpPr>
        <p:spPr/>
        <p:txBody>
          <a:bodyPr/>
          <a:lstStyle>
            <a:lvl1pPr>
              <a:defRPr/>
            </a:lvl1pPr>
          </a:lstStyle>
          <a:p>
            <a:endParaRPr lang="en-US" altLang="en-US" dirty="0"/>
          </a:p>
        </p:txBody>
      </p:sp>
      <p:sp>
        <p:nvSpPr>
          <p:cNvPr id="7" name="Shape 23"/>
          <p:cNvSpPr txBox="1">
            <a:spLocks noGrp="1"/>
          </p:cNvSpPr>
          <p:nvPr>
            <p:ph type="sldNum" idx="12"/>
          </p:nvPr>
        </p:nvSpPr>
        <p:spPr/>
        <p:txBody>
          <a:bodyPr/>
          <a:lstStyle>
            <a:lvl1pPr>
              <a:defRPr/>
            </a:lvl1pPr>
          </a:lstStyle>
          <a:p>
            <a:fld id="{47313242-BDC4-49BA-AE65-32A9A68F4AA6}" type="slidenum">
              <a:rPr lang="en-US" altLang="en-US"/>
              <a:pPr/>
              <a:t>‹#›</a:t>
            </a:fld>
            <a:endParaRPr lang="en-US" altLang="en-US" dirty="0"/>
          </a:p>
        </p:txBody>
      </p:sp>
    </p:spTree>
    <p:extLst>
      <p:ext uri="{BB962C8B-B14F-4D97-AF65-F5344CB8AC3E}">
        <p14:creationId xmlns:p14="http://schemas.microsoft.com/office/powerpoint/2010/main" val="230514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5" name="Shape 12"/>
          <p:cNvSpPr txBox="1">
            <a:spLocks noGrp="1"/>
          </p:cNvSpPr>
          <p:nvPr>
            <p:ph type="ftr" idx="12"/>
          </p:nvPr>
        </p:nvSpPr>
        <p:spPr>
          <a:ln/>
        </p:spPr>
        <p:txBody>
          <a:bodyPr/>
          <a:lstStyle>
            <a:lvl1pPr>
              <a:defRPr/>
            </a:lvl1pPr>
          </a:lstStyle>
          <a:p>
            <a:endParaRPr lang="en-US" altLang="en-US" dirty="0"/>
          </a:p>
        </p:txBody>
      </p:sp>
      <p:sp>
        <p:nvSpPr>
          <p:cNvPr id="6" name="Shape 13"/>
          <p:cNvSpPr txBox="1">
            <a:spLocks noGrp="1"/>
          </p:cNvSpPr>
          <p:nvPr>
            <p:ph type="dt" idx="13"/>
          </p:nvPr>
        </p:nvSpPr>
        <p:spPr>
          <a:ln/>
        </p:spPr>
        <p:txBody>
          <a:bodyPr/>
          <a:lstStyle>
            <a:lvl1pPr>
              <a:defRPr/>
            </a:lvl1pPr>
          </a:lstStyle>
          <a:p>
            <a:endParaRPr lang="en-US" altLang="en-US" dirty="0"/>
          </a:p>
        </p:txBody>
      </p:sp>
      <p:sp>
        <p:nvSpPr>
          <p:cNvPr id="7" name="Shape 14"/>
          <p:cNvSpPr txBox="1">
            <a:spLocks noGrp="1"/>
          </p:cNvSpPr>
          <p:nvPr>
            <p:ph type="sldNum" idx="14"/>
          </p:nvPr>
        </p:nvSpPr>
        <p:spPr>
          <a:ln/>
        </p:spPr>
        <p:txBody>
          <a:bodyPr/>
          <a:lstStyle>
            <a:lvl1pPr>
              <a:defRPr/>
            </a:lvl1pPr>
          </a:lstStyle>
          <a:p>
            <a:fld id="{167A8DDD-E7DA-4936-8527-195CD5632D61}" type="slidenum">
              <a:rPr lang="en-US" altLang="en-US"/>
              <a:pPr/>
              <a:t>‹#›</a:t>
            </a:fld>
            <a:endParaRPr lang="en-US" altLang="en-US" dirty="0"/>
          </a:p>
        </p:txBody>
      </p:sp>
    </p:spTree>
    <p:extLst>
      <p:ext uri="{BB962C8B-B14F-4D97-AF65-F5344CB8AC3E}">
        <p14:creationId xmlns:p14="http://schemas.microsoft.com/office/powerpoint/2010/main" val="4277656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a:defRPr/>
            </a:lvl1pPr>
          </a:lstStyle>
          <a:p>
            <a:endParaRPr lang="en-US" altLang="en-US" dirty="0"/>
          </a:p>
        </p:txBody>
      </p:sp>
      <p:sp>
        <p:nvSpPr>
          <p:cNvPr id="3" name="Shape 81"/>
          <p:cNvSpPr txBox="1">
            <a:spLocks noGrp="1"/>
          </p:cNvSpPr>
          <p:nvPr>
            <p:ph type="dt" idx="11"/>
          </p:nvPr>
        </p:nvSpPr>
        <p:spPr/>
        <p:txBody>
          <a:bodyPr/>
          <a:lstStyle>
            <a:lvl1pPr>
              <a:defRPr>
                <a:solidFill>
                  <a:srgbClr val="000000"/>
                </a:solidFill>
              </a:defRPr>
            </a:lvl1pPr>
          </a:lstStyle>
          <a:p>
            <a:endParaRPr lang="en-US" altLang="en-US" dirty="0"/>
          </a:p>
        </p:txBody>
      </p:sp>
      <p:sp>
        <p:nvSpPr>
          <p:cNvPr id="4" name="Shape 82"/>
          <p:cNvSpPr txBox="1">
            <a:spLocks noGrp="1"/>
          </p:cNvSpPr>
          <p:nvPr>
            <p:ph type="sldNum" idx="12"/>
          </p:nvPr>
        </p:nvSpPr>
        <p:spPr/>
        <p:txBody>
          <a:bodyPr/>
          <a:lstStyle>
            <a:lvl1pPr>
              <a:defRPr>
                <a:solidFill>
                  <a:srgbClr val="000000"/>
                </a:solidFill>
              </a:defRPr>
            </a:lvl1pPr>
          </a:lstStyle>
          <a:p>
            <a:fld id="{16B54E9C-22D0-4750-A752-E857454E544B}" type="slidenum">
              <a:rPr lang="en-US" altLang="en-US"/>
              <a:pPr/>
              <a:t>‹#›</a:t>
            </a:fld>
            <a:endParaRPr lang="en-US" altLang="en-US" dirty="0"/>
          </a:p>
        </p:txBody>
      </p:sp>
    </p:spTree>
    <p:extLst>
      <p:ext uri="{BB962C8B-B14F-4D97-AF65-F5344CB8AC3E}">
        <p14:creationId xmlns:p14="http://schemas.microsoft.com/office/powerpoint/2010/main" val="2792617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4" name="Rectangle 3"/>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dirty="0">
              <a:sym typeface="Arial"/>
            </a:endParaRPr>
          </a:p>
        </p:txBody>
      </p:sp>
      <p:sp>
        <p:nvSpPr>
          <p:cNvPr id="5"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en-US" altLang="en-US" sz="1200" dirty="0">
                <a:latin typeface="Verdana" panose="020B0604030504040204" pitchFamily="34" charset="0"/>
              </a:rPr>
              <a:t>Copyright © 2016, 2013, 2010 Pearson Education, Inc. All Rights Reserved</a:t>
            </a:r>
          </a:p>
        </p:txBody>
      </p:sp>
      <p:pic>
        <p:nvPicPr>
          <p:cNvPr id="6" name="Picture 17"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762000"/>
            <a:ext cx="7772400" cy="2838451"/>
          </a:xfrm>
        </p:spPr>
        <p:txBody>
          <a:bodyPr>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Footer Placeholder 4"/>
          <p:cNvSpPr>
            <a:spLocks noGrp="1"/>
          </p:cNvSpPr>
          <p:nvPr>
            <p:ph type="ftr" sz="quarter" idx="10"/>
          </p:nvPr>
        </p:nvSpPr>
        <p:spPr/>
        <p:txBody>
          <a:bodyPr/>
          <a:lstStyle>
            <a:lvl1pPr>
              <a:defRPr/>
            </a:lvl1pPr>
          </a:lstStyle>
          <a:p>
            <a:endParaRPr lang="en-US" altLang="en-US" dirty="0"/>
          </a:p>
        </p:txBody>
      </p:sp>
      <p:sp>
        <p:nvSpPr>
          <p:cNvPr id="8" name="Date Placeholder 3"/>
          <p:cNvSpPr>
            <a:spLocks noGrp="1"/>
          </p:cNvSpPr>
          <p:nvPr>
            <p:ph type="dt" sz="half" idx="11"/>
          </p:nvPr>
        </p:nvSpPr>
        <p:spPr/>
        <p:txBody>
          <a:bodyPr/>
          <a:lstStyle>
            <a:lvl1pPr>
              <a:defRPr/>
            </a:lvl1pPr>
          </a:lstStyle>
          <a:p>
            <a:fld id="{D47151AD-426B-4174-A56A-D70CDEA0DA13}" type="datetimeFigureOut">
              <a:rPr lang="en-US" altLang="en-US"/>
              <a:pPr/>
              <a:t>4/17/2018</a:t>
            </a:fld>
            <a:endParaRPr lang="en-US" altLang="en-US" dirty="0"/>
          </a:p>
        </p:txBody>
      </p:sp>
      <p:sp>
        <p:nvSpPr>
          <p:cNvPr id="9" name="Slide Number Placeholder 5"/>
          <p:cNvSpPr>
            <a:spLocks noGrp="1"/>
          </p:cNvSpPr>
          <p:nvPr>
            <p:ph type="sldNum" sz="quarter" idx="12"/>
          </p:nvPr>
        </p:nvSpPr>
        <p:spPr/>
        <p:txBody>
          <a:bodyPr/>
          <a:lstStyle>
            <a:lvl1pPr algn="l">
              <a:buSzTx/>
              <a:defRPr sz="1400">
                <a:solidFill>
                  <a:srgbClr val="000000"/>
                </a:solidFill>
              </a:defRPr>
            </a:lvl1pPr>
          </a:lstStyle>
          <a:p>
            <a:fld id="{662B2BDE-43EC-452B-95BF-DEF12C611F64}" type="slidenum">
              <a:rPr lang="en-US" altLang="en-US"/>
              <a:pPr/>
              <a:t>‹#›</a:t>
            </a:fld>
            <a:endParaRPr lang="en-US" altLang="en-US" dirty="0"/>
          </a:p>
        </p:txBody>
      </p:sp>
    </p:spTree>
    <p:extLst>
      <p:ext uri="{BB962C8B-B14F-4D97-AF65-F5344CB8AC3E}">
        <p14:creationId xmlns:p14="http://schemas.microsoft.com/office/powerpoint/2010/main" val="298784865"/>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pic>
        <p:nvPicPr>
          <p:cNvPr id="8"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Edit Master text styles</a:t>
            </a:r>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smtClean="0"/>
              <a:t>Edit Master text styles</a:t>
            </a:r>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smtClean="0"/>
              <a:t>Edit Master text styles</a:t>
            </a:r>
          </a:p>
        </p:txBody>
      </p:sp>
      <p:sp>
        <p:nvSpPr>
          <p:cNvPr id="13" name="Text Placeholder 5"/>
          <p:cNvSpPr>
            <a:spLocks noGrp="1"/>
          </p:cNvSpPr>
          <p:nvPr>
            <p:ph type="body" idx="16"/>
          </p:nvPr>
        </p:nvSpPr>
        <p:spPr>
          <a:xfrm>
            <a:off x="2670048" y="6449931"/>
            <a:ext cx="6089854" cy="231285"/>
          </a:xfrm>
        </p:spPr>
        <p:txBody>
          <a:bodyPr anchor="ctr"/>
          <a:lstStyle>
            <a:lvl1pPr marL="101600" indent="0">
              <a:buNone/>
              <a:defRPr/>
            </a:lvl1pPr>
          </a:lstStyle>
          <a:p>
            <a:pPr lvl="0"/>
            <a:r>
              <a:rPr lang="en-US" altLang="en-US" smtClean="0"/>
              <a:t>Edit Master text styles</a:t>
            </a:r>
          </a:p>
        </p:txBody>
      </p:sp>
      <p:sp>
        <p:nvSpPr>
          <p:cNvPr id="12" name="Footer Placeholder 2"/>
          <p:cNvSpPr>
            <a:spLocks noGrp="1"/>
          </p:cNvSpPr>
          <p:nvPr>
            <p:ph type="ftr" sz="quarter" idx="17"/>
          </p:nvPr>
        </p:nvSpPr>
        <p:spPr>
          <a:xfrm>
            <a:off x="93663" y="6165850"/>
            <a:ext cx="8596312" cy="234950"/>
          </a:xfrm>
        </p:spPr>
        <p:txBody>
          <a:bodyPr/>
          <a:lstStyle>
            <a:lvl1pPr>
              <a:defRPr/>
            </a:lvl1pPr>
          </a:lstStyle>
          <a:p>
            <a:endParaRPr lang="en-US" altLang="en-US" dirty="0"/>
          </a:p>
        </p:txBody>
      </p:sp>
      <p:sp>
        <p:nvSpPr>
          <p:cNvPr id="14" name="Date Placeholder 3"/>
          <p:cNvSpPr>
            <a:spLocks noGrp="1"/>
          </p:cNvSpPr>
          <p:nvPr>
            <p:ph type="dt" sz="half" idx="18"/>
          </p:nvPr>
        </p:nvSpPr>
        <p:spPr/>
        <p:txBody>
          <a:bodyPr/>
          <a:lstStyle>
            <a:lvl1pPr>
              <a:defRPr/>
            </a:lvl1pPr>
          </a:lstStyle>
          <a:p>
            <a:fld id="{9B4AC02C-552C-4155-84B0-49671E92A3F9}" type="datetimeFigureOut">
              <a:rPr lang="en-US" altLang="en-US"/>
              <a:pPr/>
              <a:t>4/17/2018</a:t>
            </a:fld>
            <a:endParaRPr lang="en-US" altLang="en-US" dirty="0"/>
          </a:p>
        </p:txBody>
      </p:sp>
      <p:sp>
        <p:nvSpPr>
          <p:cNvPr id="15" name="Slide Number Placeholder 4"/>
          <p:cNvSpPr>
            <a:spLocks noGrp="1"/>
          </p:cNvSpPr>
          <p:nvPr>
            <p:ph type="sldNum" sz="quarter" idx="19"/>
          </p:nvPr>
        </p:nvSpPr>
        <p:spPr/>
        <p:txBody>
          <a:bodyPr/>
          <a:lstStyle>
            <a:lvl1pPr algn="l">
              <a:buSzTx/>
              <a:defRPr sz="1400">
                <a:solidFill>
                  <a:srgbClr val="000000"/>
                </a:solidFill>
              </a:defRPr>
            </a:lvl1pPr>
          </a:lstStyle>
          <a:p>
            <a:fld id="{8B6F3FBB-0AE7-4B00-B6B1-2E2FBFE8A292}" type="slidenum">
              <a:rPr lang="en-US" altLang="en-US"/>
              <a:pPr/>
              <a:t>‹#›</a:t>
            </a:fld>
            <a:endParaRPr lang="en-US" altLang="en-US" dirty="0"/>
          </a:p>
        </p:txBody>
      </p:sp>
    </p:spTree>
    <p:extLst>
      <p:ext uri="{BB962C8B-B14F-4D97-AF65-F5344CB8AC3E}">
        <p14:creationId xmlns:p14="http://schemas.microsoft.com/office/powerpoint/2010/main" val="2074166529"/>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4" name="Date Placeholder 3"/>
          <p:cNvSpPr>
            <a:spLocks noGrp="1"/>
          </p:cNvSpPr>
          <p:nvPr>
            <p:ph type="dt" sz="half" idx="10"/>
          </p:nvPr>
        </p:nvSpPr>
        <p:spPr/>
        <p:txBody>
          <a:bodyPr/>
          <a:lstStyle>
            <a:lvl1pPr>
              <a:defRPr/>
            </a:lvl1pPr>
          </a:lstStyle>
          <a:p>
            <a:fld id="{1C7D751D-21DE-4838-BB19-CE7B60433AE1}" type="datetime1">
              <a:rPr lang="en-US" altLang="en-US"/>
              <a:pPr/>
              <a:t>4/17/2018</a:t>
            </a:fld>
            <a:endParaRPr lang="en-US" altLang="en-US" dirty="0"/>
          </a:p>
        </p:txBody>
      </p:sp>
      <p:sp>
        <p:nvSpPr>
          <p:cNvPr id="5" name="Slide Number Placeholder 5"/>
          <p:cNvSpPr>
            <a:spLocks noGrp="1"/>
          </p:cNvSpPr>
          <p:nvPr>
            <p:ph type="sldNum" sz="quarter" idx="11"/>
          </p:nvPr>
        </p:nvSpPr>
        <p:spPr/>
        <p:txBody>
          <a:bodyPr/>
          <a:lstStyle>
            <a:lvl1pPr algn="l">
              <a:buSzTx/>
              <a:defRPr sz="1400">
                <a:solidFill>
                  <a:srgbClr val="000000"/>
                </a:solidFill>
              </a:defRPr>
            </a:lvl1pPr>
          </a:lstStyle>
          <a:p>
            <a:fld id="{7A222412-7381-428E-808A-EB968546A183}" type="slidenum">
              <a:rPr lang="en-US" altLang="en-US"/>
              <a:pPr/>
              <a:t>‹#›</a:t>
            </a:fld>
            <a:endParaRPr lang="en-US" altLang="en-US" dirty="0"/>
          </a:p>
        </p:txBody>
      </p:sp>
    </p:spTree>
    <p:extLst>
      <p:ext uri="{BB962C8B-B14F-4D97-AF65-F5344CB8AC3E}">
        <p14:creationId xmlns:p14="http://schemas.microsoft.com/office/powerpoint/2010/main" val="3768658134"/>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4"/>
          <p:cNvSpPr>
            <a:spLocks noGrp="1"/>
          </p:cNvSpPr>
          <p:nvPr>
            <p:ph type="ftr" sz="quarter" idx="10"/>
          </p:nvPr>
        </p:nvSpPr>
        <p:spPr/>
        <p:txBody>
          <a:bodyPr/>
          <a:lstStyle>
            <a:lvl1pPr>
              <a:defRPr/>
            </a:lvl1pPr>
          </a:lstStyle>
          <a:p>
            <a:endParaRPr lang="en-US" altLang="en-US" dirty="0"/>
          </a:p>
        </p:txBody>
      </p:sp>
      <p:sp>
        <p:nvSpPr>
          <p:cNvPr id="5" name="Date Placeholder 3"/>
          <p:cNvSpPr>
            <a:spLocks noGrp="1"/>
          </p:cNvSpPr>
          <p:nvPr>
            <p:ph type="dt" sz="half" idx="11"/>
          </p:nvPr>
        </p:nvSpPr>
        <p:spPr/>
        <p:txBody>
          <a:bodyPr/>
          <a:lstStyle>
            <a:lvl1pPr>
              <a:defRPr/>
            </a:lvl1pPr>
          </a:lstStyle>
          <a:p>
            <a:fld id="{7EB05005-FCD1-4C65-8DCD-602B4B81546B}" type="datetimeFigureOut">
              <a:rPr lang="en-US" altLang="en-US"/>
              <a:pPr/>
              <a:t>4/17/2018</a:t>
            </a:fld>
            <a:endParaRPr lang="en-US" altLang="en-US" dirty="0"/>
          </a:p>
        </p:txBody>
      </p:sp>
      <p:sp>
        <p:nvSpPr>
          <p:cNvPr id="6" name="Slide Number Placeholder 5"/>
          <p:cNvSpPr>
            <a:spLocks noGrp="1"/>
          </p:cNvSpPr>
          <p:nvPr>
            <p:ph type="sldNum" sz="quarter" idx="12"/>
          </p:nvPr>
        </p:nvSpPr>
        <p:spPr/>
        <p:txBody>
          <a:bodyPr/>
          <a:lstStyle>
            <a:lvl1pPr algn="l">
              <a:buSzTx/>
              <a:defRPr sz="1400">
                <a:solidFill>
                  <a:srgbClr val="000000"/>
                </a:solidFill>
              </a:defRPr>
            </a:lvl1pPr>
          </a:lstStyle>
          <a:p>
            <a:fld id="{B85D19EB-2E2E-44A0-9303-B88CEBB45558}" type="slidenum">
              <a:rPr lang="en-US" altLang="en-US"/>
              <a:pPr/>
              <a:t>‹#›</a:t>
            </a:fld>
            <a:endParaRPr lang="en-US" altLang="en-US" dirty="0"/>
          </a:p>
        </p:txBody>
      </p:sp>
    </p:spTree>
    <p:extLst>
      <p:ext uri="{BB962C8B-B14F-4D97-AF65-F5344CB8AC3E}">
        <p14:creationId xmlns:p14="http://schemas.microsoft.com/office/powerpoint/2010/main" val="868969157"/>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pic>
        <p:nvPicPr>
          <p:cNvPr id="4"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en-US" altLang="en-US" sz="1200" dirty="0">
                <a:latin typeface="Verdana" panose="020B0604030504040204" pitchFamily="34" charset="0"/>
              </a:rPr>
              <a:t>Copyright © 2016, 2013, 2010 Pearson Education, Inc. All Rights Reserved</a:t>
            </a:r>
          </a:p>
        </p:txBody>
      </p:sp>
      <p:sp>
        <p:nvSpPr>
          <p:cNvPr id="8" name="Title 7"/>
          <p:cNvSpPr>
            <a:spLocks noGrp="1"/>
          </p:cNvSpPr>
          <p:nvPr>
            <p:ph type="title"/>
          </p:nvPr>
        </p:nvSpPr>
        <p:spPr>
          <a:xfrm>
            <a:off x="457200" y="228600"/>
            <a:ext cx="8229600" cy="1066800"/>
          </a:xfrm>
        </p:spPr>
        <p:txBody>
          <a:bodyPr anchor="t"/>
          <a:lstStyle>
            <a:lvl1pPr>
              <a:defRPr sz="3400">
                <a:solidFill>
                  <a:srgbClr val="007FA3"/>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smtClean="0"/>
              <a:t>Edit Master text styles</a:t>
            </a:r>
          </a:p>
        </p:txBody>
      </p:sp>
      <p:sp>
        <p:nvSpPr>
          <p:cNvPr id="6" name="Footer Placeholder 2"/>
          <p:cNvSpPr>
            <a:spLocks noGrp="1"/>
          </p:cNvSpPr>
          <p:nvPr>
            <p:ph type="ftr" sz="quarter" idx="14"/>
          </p:nvPr>
        </p:nvSpPr>
        <p:spPr/>
        <p:txBody>
          <a:bodyPr/>
          <a:lstStyle>
            <a:lvl1pPr>
              <a:defRPr/>
            </a:lvl1pPr>
          </a:lstStyle>
          <a:p>
            <a:endParaRPr lang="en-US" altLang="en-US" dirty="0"/>
          </a:p>
        </p:txBody>
      </p:sp>
      <p:sp>
        <p:nvSpPr>
          <p:cNvPr id="7" name="Date Placeholder 1"/>
          <p:cNvSpPr>
            <a:spLocks noGrp="1"/>
          </p:cNvSpPr>
          <p:nvPr>
            <p:ph type="dt" sz="half" idx="15"/>
          </p:nvPr>
        </p:nvSpPr>
        <p:spPr/>
        <p:txBody>
          <a:bodyPr/>
          <a:lstStyle>
            <a:lvl1pPr>
              <a:defRPr>
                <a:solidFill>
                  <a:schemeClr val="tx1"/>
                </a:solidFill>
              </a:defRPr>
            </a:lvl1pPr>
          </a:lstStyle>
          <a:p>
            <a:fld id="{910A656B-32AD-42DF-8EC7-719CF1C7BCBC}" type="datetimeFigureOut">
              <a:rPr lang="en-US" altLang="en-US"/>
              <a:pPr/>
              <a:t>4/17/2018</a:t>
            </a:fld>
            <a:endParaRPr lang="en-US" altLang="en-US" dirty="0"/>
          </a:p>
        </p:txBody>
      </p:sp>
      <p:sp>
        <p:nvSpPr>
          <p:cNvPr id="9" name="Slide Number Placeholder 3"/>
          <p:cNvSpPr>
            <a:spLocks noGrp="1"/>
          </p:cNvSpPr>
          <p:nvPr>
            <p:ph type="sldNum" sz="quarter" idx="16"/>
          </p:nvPr>
        </p:nvSpPr>
        <p:spPr/>
        <p:txBody>
          <a:bodyPr/>
          <a:lstStyle>
            <a:lvl1pPr algn="l">
              <a:buSzTx/>
              <a:defRPr sz="1400">
                <a:solidFill>
                  <a:schemeClr val="tx1"/>
                </a:solidFill>
              </a:defRPr>
            </a:lvl1pPr>
          </a:lstStyle>
          <a:p>
            <a:fld id="{61FC5D3E-6AC6-4D87-B011-212FB2E8E51F}" type="slidenum">
              <a:rPr lang="en-US" altLang="en-US"/>
              <a:pPr/>
              <a:t>‹#›</a:t>
            </a:fld>
            <a:endParaRPr lang="en-US" altLang="en-US" dirty="0"/>
          </a:p>
        </p:txBody>
      </p:sp>
    </p:spTree>
    <p:extLst>
      <p:ext uri="{BB962C8B-B14F-4D97-AF65-F5344CB8AC3E}">
        <p14:creationId xmlns:p14="http://schemas.microsoft.com/office/powerpoint/2010/main" val="3179622754"/>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4"/>
          </p:nvPr>
        </p:nvSpPr>
        <p:spPr/>
        <p:txBody>
          <a:bodyPr/>
          <a:lstStyle>
            <a:lvl1pPr>
              <a:defRPr/>
            </a:lvl1pPr>
          </a:lstStyle>
          <a:p>
            <a:fld id="{5C4048C9-6902-4CD3-A371-FBEC88ECDC80}" type="datetime1">
              <a:rPr lang="en-US" altLang="en-US"/>
              <a:pPr/>
              <a:t>4/17/2018</a:t>
            </a:fld>
            <a:endParaRPr lang="en-US" altLang="en-US" dirty="0"/>
          </a:p>
        </p:txBody>
      </p:sp>
      <p:sp>
        <p:nvSpPr>
          <p:cNvPr id="6" name="Slide Number Placeholder 5"/>
          <p:cNvSpPr>
            <a:spLocks noGrp="1"/>
          </p:cNvSpPr>
          <p:nvPr>
            <p:ph type="sldNum" sz="quarter" idx="15"/>
          </p:nvPr>
        </p:nvSpPr>
        <p:spPr/>
        <p:txBody>
          <a:bodyPr/>
          <a:lstStyle>
            <a:lvl1pPr algn="l">
              <a:buSzTx/>
              <a:defRPr sz="1400">
                <a:solidFill>
                  <a:srgbClr val="000000"/>
                </a:solidFill>
              </a:defRPr>
            </a:lvl1pPr>
          </a:lstStyle>
          <a:p>
            <a:fld id="{A441528D-8390-40AF-9CD5-AFD0CE2E0AC7}" type="slidenum">
              <a:rPr lang="en-US" altLang="en-US"/>
              <a:pPr/>
              <a:t>‹#›</a:t>
            </a:fld>
            <a:endParaRPr lang="en-US" altLang="en-US" dirty="0"/>
          </a:p>
        </p:txBody>
      </p:sp>
    </p:spTree>
    <p:extLst>
      <p:ext uri="{BB962C8B-B14F-4D97-AF65-F5344CB8AC3E}">
        <p14:creationId xmlns:p14="http://schemas.microsoft.com/office/powerpoint/2010/main" val="3962955737"/>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p:txBody>
          <a:bodyPr/>
          <a:lstStyle>
            <a:lvl1pPr>
              <a:defRPr/>
            </a:lvl1pPr>
          </a:lstStyle>
          <a:p>
            <a:endParaRPr lang="en-US" altLang="en-US" dirty="0"/>
          </a:p>
        </p:txBody>
      </p:sp>
      <p:sp>
        <p:nvSpPr>
          <p:cNvPr id="5" name="Date Placeholder 3"/>
          <p:cNvSpPr>
            <a:spLocks noGrp="1"/>
          </p:cNvSpPr>
          <p:nvPr>
            <p:ph type="dt" sz="half" idx="11"/>
          </p:nvPr>
        </p:nvSpPr>
        <p:spPr/>
        <p:txBody>
          <a:bodyPr/>
          <a:lstStyle>
            <a:lvl1pPr>
              <a:defRPr/>
            </a:lvl1pPr>
          </a:lstStyle>
          <a:p>
            <a:fld id="{7CF596CD-5621-4184-B07C-D1F0BAC1EFAD}" type="datetimeFigureOut">
              <a:rPr lang="en-US" altLang="en-US"/>
              <a:pPr/>
              <a:t>4/17/2018</a:t>
            </a:fld>
            <a:endParaRPr lang="en-US" altLang="en-US" dirty="0"/>
          </a:p>
        </p:txBody>
      </p:sp>
      <p:sp>
        <p:nvSpPr>
          <p:cNvPr id="6" name="Slide Number Placeholder 5"/>
          <p:cNvSpPr>
            <a:spLocks noGrp="1"/>
          </p:cNvSpPr>
          <p:nvPr>
            <p:ph type="sldNum" sz="quarter" idx="12"/>
          </p:nvPr>
        </p:nvSpPr>
        <p:spPr/>
        <p:txBody>
          <a:bodyPr/>
          <a:lstStyle>
            <a:lvl1pPr algn="l">
              <a:buSzTx/>
              <a:defRPr sz="1400">
                <a:solidFill>
                  <a:srgbClr val="000000"/>
                </a:solidFill>
              </a:defRPr>
            </a:lvl1pPr>
          </a:lstStyle>
          <a:p>
            <a:fld id="{30A7AA6A-B0A2-4AE5-BB77-846F17257FB5}" type="slidenum">
              <a:rPr lang="en-US" altLang="en-US"/>
              <a:pPr/>
              <a:t>‹#›</a:t>
            </a:fld>
            <a:endParaRPr lang="en-US" altLang="en-US" dirty="0"/>
          </a:p>
        </p:txBody>
      </p:sp>
    </p:spTree>
    <p:extLst>
      <p:ext uri="{BB962C8B-B14F-4D97-AF65-F5344CB8AC3E}">
        <p14:creationId xmlns:p14="http://schemas.microsoft.com/office/powerpoint/2010/main" val="2886439384"/>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4"/>
          </p:nvPr>
        </p:nvSpPr>
        <p:spPr/>
        <p:txBody>
          <a:bodyPr/>
          <a:lstStyle>
            <a:lvl1pPr>
              <a:defRPr/>
            </a:lvl1pPr>
          </a:lstStyle>
          <a:p>
            <a:endParaRPr lang="en-US" altLang="en-US" dirty="0"/>
          </a:p>
        </p:txBody>
      </p:sp>
      <p:sp>
        <p:nvSpPr>
          <p:cNvPr id="6" name="Date Placeholder 3"/>
          <p:cNvSpPr>
            <a:spLocks noGrp="1"/>
          </p:cNvSpPr>
          <p:nvPr>
            <p:ph type="dt" sz="half" idx="15"/>
          </p:nvPr>
        </p:nvSpPr>
        <p:spPr/>
        <p:txBody>
          <a:bodyPr/>
          <a:lstStyle>
            <a:lvl1pPr>
              <a:defRPr/>
            </a:lvl1pPr>
          </a:lstStyle>
          <a:p>
            <a:fld id="{561FA3B8-BE5E-4C6C-907F-64376EBB269E}" type="datetimeFigureOut">
              <a:rPr lang="en-US" altLang="en-US"/>
              <a:pPr/>
              <a:t>4/17/2018</a:t>
            </a:fld>
            <a:endParaRPr lang="en-US" altLang="en-US" dirty="0"/>
          </a:p>
        </p:txBody>
      </p:sp>
      <p:sp>
        <p:nvSpPr>
          <p:cNvPr id="7" name="Slide Number Placeholder 5"/>
          <p:cNvSpPr>
            <a:spLocks noGrp="1"/>
          </p:cNvSpPr>
          <p:nvPr>
            <p:ph type="sldNum" sz="quarter" idx="16"/>
          </p:nvPr>
        </p:nvSpPr>
        <p:spPr/>
        <p:txBody>
          <a:bodyPr/>
          <a:lstStyle>
            <a:lvl1pPr algn="l">
              <a:buSzTx/>
              <a:defRPr sz="1400">
                <a:solidFill>
                  <a:srgbClr val="000000"/>
                </a:solidFill>
              </a:defRPr>
            </a:lvl1pPr>
          </a:lstStyle>
          <a:p>
            <a:fld id="{9B3C5304-D203-48C1-A645-4E198683D116}" type="slidenum">
              <a:rPr lang="en-US" altLang="en-US"/>
              <a:pPr/>
              <a:t>‹#›</a:t>
            </a:fld>
            <a:endParaRPr lang="en-US" altLang="en-US" dirty="0"/>
          </a:p>
        </p:txBody>
      </p:sp>
    </p:spTree>
    <p:extLst>
      <p:ext uri="{BB962C8B-B14F-4D97-AF65-F5344CB8AC3E}">
        <p14:creationId xmlns:p14="http://schemas.microsoft.com/office/powerpoint/2010/main" val="643898905"/>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ftr" idx="10"/>
          </p:nvPr>
        </p:nvSpPr>
        <p:spPr/>
        <p:txBody>
          <a:bodyPr/>
          <a:lstStyle>
            <a:lvl1pPr>
              <a:defRPr/>
            </a:lvl1pPr>
          </a:lstStyle>
          <a:p>
            <a:endParaRPr lang="en-US" altLang="en-US" dirty="0"/>
          </a:p>
        </p:txBody>
      </p:sp>
      <p:sp>
        <p:nvSpPr>
          <p:cNvPr id="5" name="Shape 57"/>
          <p:cNvSpPr txBox="1">
            <a:spLocks noGrp="1"/>
          </p:cNvSpPr>
          <p:nvPr>
            <p:ph type="dt" idx="11"/>
          </p:nvPr>
        </p:nvSpPr>
        <p:spPr/>
        <p:txBody>
          <a:bodyPr/>
          <a:lstStyle>
            <a:lvl1pPr>
              <a:defRPr>
                <a:solidFill>
                  <a:srgbClr val="000000"/>
                </a:solidFill>
              </a:defRPr>
            </a:lvl1pPr>
          </a:lstStyle>
          <a:p>
            <a:endParaRPr lang="en-US" altLang="en-US" dirty="0"/>
          </a:p>
        </p:txBody>
      </p:sp>
      <p:sp>
        <p:nvSpPr>
          <p:cNvPr id="6" name="Shape 58"/>
          <p:cNvSpPr txBox="1">
            <a:spLocks noGrp="1"/>
          </p:cNvSpPr>
          <p:nvPr>
            <p:ph type="sldNum" idx="12"/>
          </p:nvPr>
        </p:nvSpPr>
        <p:spPr/>
        <p:txBody>
          <a:bodyPr/>
          <a:lstStyle>
            <a:lvl1pPr>
              <a:defRPr>
                <a:solidFill>
                  <a:srgbClr val="000000"/>
                </a:solidFill>
              </a:defRPr>
            </a:lvl1pPr>
          </a:lstStyle>
          <a:p>
            <a:fld id="{1FC87D54-2A7C-4B33-AF71-7FD3A6309EC4}" type="slidenum">
              <a:rPr lang="en-US" altLang="en-US"/>
              <a:pPr/>
              <a:t>‹#›</a:t>
            </a:fld>
            <a:endParaRPr lang="en-US" altLang="en-US" dirty="0"/>
          </a:p>
        </p:txBody>
      </p:sp>
    </p:spTree>
    <p:extLst>
      <p:ext uri="{BB962C8B-B14F-4D97-AF65-F5344CB8AC3E}">
        <p14:creationId xmlns:p14="http://schemas.microsoft.com/office/powerpoint/2010/main" val="33721072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15"/>
          </p:nvPr>
        </p:nvSpPr>
        <p:spPr/>
        <p:txBody>
          <a:bodyPr/>
          <a:lstStyle>
            <a:lvl1pPr>
              <a:defRPr/>
            </a:lvl1pPr>
          </a:lstStyle>
          <a:p>
            <a:endParaRPr lang="en-US" altLang="en-US" dirty="0"/>
          </a:p>
        </p:txBody>
      </p:sp>
      <p:sp>
        <p:nvSpPr>
          <p:cNvPr id="7" name="Date Placeholder 3"/>
          <p:cNvSpPr>
            <a:spLocks noGrp="1"/>
          </p:cNvSpPr>
          <p:nvPr>
            <p:ph type="dt" sz="half" idx="16"/>
          </p:nvPr>
        </p:nvSpPr>
        <p:spPr/>
        <p:txBody>
          <a:bodyPr/>
          <a:lstStyle>
            <a:lvl1pPr>
              <a:defRPr/>
            </a:lvl1pPr>
          </a:lstStyle>
          <a:p>
            <a:fld id="{A15856B0-9C84-45AE-874A-4386EF0CBF65}" type="datetimeFigureOut">
              <a:rPr lang="en-US" altLang="en-US"/>
              <a:pPr/>
              <a:t>4/17/2018</a:t>
            </a:fld>
            <a:endParaRPr lang="en-US" altLang="en-US" dirty="0"/>
          </a:p>
        </p:txBody>
      </p:sp>
      <p:sp>
        <p:nvSpPr>
          <p:cNvPr id="10" name="Slide Number Placeholder 5"/>
          <p:cNvSpPr>
            <a:spLocks noGrp="1"/>
          </p:cNvSpPr>
          <p:nvPr>
            <p:ph type="sldNum" sz="quarter" idx="17"/>
          </p:nvPr>
        </p:nvSpPr>
        <p:spPr/>
        <p:txBody>
          <a:bodyPr/>
          <a:lstStyle>
            <a:lvl1pPr algn="l">
              <a:buSzTx/>
              <a:defRPr sz="1400">
                <a:solidFill>
                  <a:srgbClr val="000000"/>
                </a:solidFill>
              </a:defRPr>
            </a:lvl1pPr>
          </a:lstStyle>
          <a:p>
            <a:fld id="{CA7D75F8-D3EA-4AD1-A8A6-81F46EE96446}" type="slidenum">
              <a:rPr lang="en-US" altLang="en-US"/>
              <a:pPr/>
              <a:t>‹#›</a:t>
            </a:fld>
            <a:endParaRPr lang="en-US" altLang="en-US" dirty="0"/>
          </a:p>
        </p:txBody>
      </p:sp>
    </p:spTree>
    <p:extLst>
      <p:ext uri="{BB962C8B-B14F-4D97-AF65-F5344CB8AC3E}">
        <p14:creationId xmlns:p14="http://schemas.microsoft.com/office/powerpoint/2010/main" val="1177777511"/>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16"/>
          </p:nvPr>
        </p:nvSpPr>
        <p:spPr/>
        <p:txBody>
          <a:bodyPr/>
          <a:lstStyle>
            <a:lvl1pPr>
              <a:defRPr/>
            </a:lvl1pPr>
          </a:lstStyle>
          <a:p>
            <a:endParaRPr lang="en-US" altLang="en-US" dirty="0"/>
          </a:p>
        </p:txBody>
      </p:sp>
      <p:sp>
        <p:nvSpPr>
          <p:cNvPr id="11" name="Date Placeholder 3"/>
          <p:cNvSpPr>
            <a:spLocks noGrp="1"/>
          </p:cNvSpPr>
          <p:nvPr>
            <p:ph type="dt" sz="half" idx="17"/>
          </p:nvPr>
        </p:nvSpPr>
        <p:spPr/>
        <p:txBody>
          <a:bodyPr/>
          <a:lstStyle>
            <a:lvl1pPr>
              <a:defRPr/>
            </a:lvl1pPr>
          </a:lstStyle>
          <a:p>
            <a:fld id="{E51155C5-15AA-4AEA-A48D-713FC92E91FC}" type="datetimeFigureOut">
              <a:rPr lang="en-US" altLang="en-US"/>
              <a:pPr/>
              <a:t>4/17/2018</a:t>
            </a:fld>
            <a:endParaRPr lang="en-US" altLang="en-US" dirty="0"/>
          </a:p>
        </p:txBody>
      </p:sp>
      <p:sp>
        <p:nvSpPr>
          <p:cNvPr id="12" name="Slide Number Placeholder 5"/>
          <p:cNvSpPr>
            <a:spLocks noGrp="1"/>
          </p:cNvSpPr>
          <p:nvPr>
            <p:ph type="sldNum" sz="quarter" idx="18"/>
          </p:nvPr>
        </p:nvSpPr>
        <p:spPr/>
        <p:txBody>
          <a:bodyPr/>
          <a:lstStyle>
            <a:lvl1pPr algn="l">
              <a:buSzTx/>
              <a:defRPr sz="1400">
                <a:solidFill>
                  <a:srgbClr val="000000"/>
                </a:solidFill>
              </a:defRPr>
            </a:lvl1pPr>
          </a:lstStyle>
          <a:p>
            <a:fld id="{EDC7341B-2264-45AF-84EF-083094CC6F77}" type="slidenum">
              <a:rPr lang="en-US" altLang="en-US"/>
              <a:pPr/>
              <a:t>‹#›</a:t>
            </a:fld>
            <a:endParaRPr lang="en-US" altLang="en-US" dirty="0"/>
          </a:p>
        </p:txBody>
      </p:sp>
    </p:spTree>
    <p:extLst>
      <p:ext uri="{BB962C8B-B14F-4D97-AF65-F5344CB8AC3E}">
        <p14:creationId xmlns:p14="http://schemas.microsoft.com/office/powerpoint/2010/main" val="3769044906"/>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Footer Placeholder 4"/>
          <p:cNvSpPr>
            <a:spLocks noGrp="1"/>
          </p:cNvSpPr>
          <p:nvPr>
            <p:ph type="ftr" sz="quarter" idx="18"/>
          </p:nvPr>
        </p:nvSpPr>
        <p:spPr/>
        <p:txBody>
          <a:bodyPr/>
          <a:lstStyle>
            <a:lvl1pPr>
              <a:defRPr/>
            </a:lvl1pPr>
          </a:lstStyle>
          <a:p>
            <a:endParaRPr lang="en-US" altLang="en-US" dirty="0"/>
          </a:p>
        </p:txBody>
      </p:sp>
      <p:sp>
        <p:nvSpPr>
          <p:cNvPr id="11" name="Date Placeholder 3"/>
          <p:cNvSpPr>
            <a:spLocks noGrp="1"/>
          </p:cNvSpPr>
          <p:nvPr>
            <p:ph type="dt" sz="half" idx="19"/>
          </p:nvPr>
        </p:nvSpPr>
        <p:spPr/>
        <p:txBody>
          <a:bodyPr/>
          <a:lstStyle>
            <a:lvl1pPr>
              <a:defRPr/>
            </a:lvl1pPr>
          </a:lstStyle>
          <a:p>
            <a:fld id="{9C4ECAAD-5A6E-47B0-98B3-F38EF937E028}" type="datetimeFigureOut">
              <a:rPr lang="en-US" altLang="en-US"/>
              <a:pPr/>
              <a:t>4/17/2018</a:t>
            </a:fld>
            <a:endParaRPr lang="en-US" altLang="en-US" dirty="0"/>
          </a:p>
        </p:txBody>
      </p:sp>
      <p:sp>
        <p:nvSpPr>
          <p:cNvPr id="12" name="Slide Number Placeholder 5"/>
          <p:cNvSpPr>
            <a:spLocks noGrp="1"/>
          </p:cNvSpPr>
          <p:nvPr>
            <p:ph type="sldNum" sz="quarter" idx="20"/>
          </p:nvPr>
        </p:nvSpPr>
        <p:spPr/>
        <p:txBody>
          <a:bodyPr/>
          <a:lstStyle>
            <a:lvl1pPr algn="l">
              <a:buSzTx/>
              <a:defRPr sz="1400">
                <a:solidFill>
                  <a:srgbClr val="000000"/>
                </a:solidFill>
              </a:defRPr>
            </a:lvl1pPr>
          </a:lstStyle>
          <a:p>
            <a:fld id="{3651339D-F5C0-4475-9E49-595541281AFB}" type="slidenum">
              <a:rPr lang="en-US" altLang="en-US"/>
              <a:pPr/>
              <a:t>‹#›</a:t>
            </a:fld>
            <a:endParaRPr lang="en-US" altLang="en-US" dirty="0"/>
          </a:p>
        </p:txBody>
      </p:sp>
    </p:spTree>
    <p:extLst>
      <p:ext uri="{BB962C8B-B14F-4D97-AF65-F5344CB8AC3E}">
        <p14:creationId xmlns:p14="http://schemas.microsoft.com/office/powerpoint/2010/main" val="1369967"/>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Footer Placeholder 4"/>
          <p:cNvSpPr>
            <a:spLocks noGrp="1"/>
          </p:cNvSpPr>
          <p:nvPr>
            <p:ph type="ftr" sz="quarter" idx="18"/>
          </p:nvPr>
        </p:nvSpPr>
        <p:spPr/>
        <p:txBody>
          <a:bodyPr/>
          <a:lstStyle>
            <a:lvl1pPr>
              <a:defRPr/>
            </a:lvl1pPr>
          </a:lstStyle>
          <a:p>
            <a:endParaRPr lang="en-US" altLang="en-US" dirty="0"/>
          </a:p>
        </p:txBody>
      </p:sp>
      <p:sp>
        <p:nvSpPr>
          <p:cNvPr id="11" name="Date Placeholder 3"/>
          <p:cNvSpPr>
            <a:spLocks noGrp="1"/>
          </p:cNvSpPr>
          <p:nvPr>
            <p:ph type="dt" sz="half" idx="19"/>
          </p:nvPr>
        </p:nvSpPr>
        <p:spPr/>
        <p:txBody>
          <a:bodyPr/>
          <a:lstStyle>
            <a:lvl1pPr>
              <a:defRPr/>
            </a:lvl1pPr>
          </a:lstStyle>
          <a:p>
            <a:fld id="{498290F9-D262-43B4-A46B-103D5A68D1E0}" type="datetimeFigureOut">
              <a:rPr lang="en-US" altLang="en-US"/>
              <a:pPr/>
              <a:t>4/17/2018</a:t>
            </a:fld>
            <a:endParaRPr lang="en-US" altLang="en-US" dirty="0"/>
          </a:p>
        </p:txBody>
      </p:sp>
      <p:sp>
        <p:nvSpPr>
          <p:cNvPr id="13" name="Slide Number Placeholder 5"/>
          <p:cNvSpPr>
            <a:spLocks noGrp="1"/>
          </p:cNvSpPr>
          <p:nvPr>
            <p:ph type="sldNum" sz="quarter" idx="20"/>
          </p:nvPr>
        </p:nvSpPr>
        <p:spPr/>
        <p:txBody>
          <a:bodyPr/>
          <a:lstStyle>
            <a:lvl1pPr algn="l">
              <a:buSzTx/>
              <a:defRPr sz="1400">
                <a:solidFill>
                  <a:srgbClr val="000000"/>
                </a:solidFill>
              </a:defRPr>
            </a:lvl1pPr>
          </a:lstStyle>
          <a:p>
            <a:fld id="{DEBEA553-6788-4B00-8845-1741ECB8614A}" type="slidenum">
              <a:rPr lang="en-US" altLang="en-US"/>
              <a:pPr/>
              <a:t>‹#›</a:t>
            </a:fld>
            <a:endParaRPr lang="en-US" altLang="en-US" dirty="0"/>
          </a:p>
        </p:txBody>
      </p:sp>
    </p:spTree>
    <p:extLst>
      <p:ext uri="{BB962C8B-B14F-4D97-AF65-F5344CB8AC3E}">
        <p14:creationId xmlns:p14="http://schemas.microsoft.com/office/powerpoint/2010/main" val="3544975096"/>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Footer Placeholder 4"/>
          <p:cNvSpPr>
            <a:spLocks noGrp="1"/>
          </p:cNvSpPr>
          <p:nvPr>
            <p:ph type="ftr" sz="quarter" idx="19"/>
          </p:nvPr>
        </p:nvSpPr>
        <p:spPr/>
        <p:txBody>
          <a:bodyPr/>
          <a:lstStyle>
            <a:lvl1pPr>
              <a:defRPr/>
            </a:lvl1pPr>
          </a:lstStyle>
          <a:p>
            <a:endParaRPr lang="en-US" altLang="en-US" dirty="0"/>
          </a:p>
        </p:txBody>
      </p:sp>
      <p:sp>
        <p:nvSpPr>
          <p:cNvPr id="11" name="Date Placeholder 3"/>
          <p:cNvSpPr>
            <a:spLocks noGrp="1"/>
          </p:cNvSpPr>
          <p:nvPr>
            <p:ph type="dt" sz="half" idx="20"/>
          </p:nvPr>
        </p:nvSpPr>
        <p:spPr/>
        <p:txBody>
          <a:bodyPr/>
          <a:lstStyle>
            <a:lvl1pPr>
              <a:defRPr/>
            </a:lvl1pPr>
          </a:lstStyle>
          <a:p>
            <a:fld id="{251293D8-BD91-45A5-A1E3-9BBFA61B1B33}" type="datetimeFigureOut">
              <a:rPr lang="en-US" altLang="en-US"/>
              <a:pPr/>
              <a:t>4/17/2018</a:t>
            </a:fld>
            <a:endParaRPr lang="en-US" altLang="en-US" dirty="0"/>
          </a:p>
        </p:txBody>
      </p:sp>
      <p:sp>
        <p:nvSpPr>
          <p:cNvPr id="15" name="Slide Number Placeholder 5"/>
          <p:cNvSpPr>
            <a:spLocks noGrp="1"/>
          </p:cNvSpPr>
          <p:nvPr>
            <p:ph type="sldNum" sz="quarter" idx="21"/>
          </p:nvPr>
        </p:nvSpPr>
        <p:spPr/>
        <p:txBody>
          <a:bodyPr/>
          <a:lstStyle>
            <a:lvl1pPr algn="l">
              <a:buSzTx/>
              <a:defRPr sz="1400">
                <a:solidFill>
                  <a:srgbClr val="000000"/>
                </a:solidFill>
              </a:defRPr>
            </a:lvl1pPr>
          </a:lstStyle>
          <a:p>
            <a:fld id="{4695354F-E3E6-40E7-BC75-CE04F289AEEF}" type="slidenum">
              <a:rPr lang="en-US" altLang="en-US"/>
              <a:pPr/>
              <a:t>‹#›</a:t>
            </a:fld>
            <a:endParaRPr lang="en-US" altLang="en-US" dirty="0"/>
          </a:p>
        </p:txBody>
      </p:sp>
    </p:spTree>
    <p:extLst>
      <p:ext uri="{BB962C8B-B14F-4D97-AF65-F5344CB8AC3E}">
        <p14:creationId xmlns:p14="http://schemas.microsoft.com/office/powerpoint/2010/main" val="3837805986"/>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20"/>
          </p:nvPr>
        </p:nvSpPr>
        <p:spPr/>
        <p:txBody>
          <a:bodyPr/>
          <a:lstStyle>
            <a:lvl1pPr>
              <a:defRPr/>
            </a:lvl1pPr>
          </a:lstStyle>
          <a:p>
            <a:endParaRPr lang="en-US" altLang="en-US" dirty="0"/>
          </a:p>
        </p:txBody>
      </p:sp>
      <p:sp>
        <p:nvSpPr>
          <p:cNvPr id="16" name="Date Placeholder 3"/>
          <p:cNvSpPr>
            <a:spLocks noGrp="1"/>
          </p:cNvSpPr>
          <p:nvPr>
            <p:ph type="dt" sz="half" idx="21"/>
          </p:nvPr>
        </p:nvSpPr>
        <p:spPr/>
        <p:txBody>
          <a:bodyPr/>
          <a:lstStyle>
            <a:lvl1pPr>
              <a:defRPr/>
            </a:lvl1pPr>
          </a:lstStyle>
          <a:p>
            <a:fld id="{37932B05-AF51-4802-94AA-295C5E475C9D}" type="datetimeFigureOut">
              <a:rPr lang="en-US" altLang="en-US"/>
              <a:pPr/>
              <a:t>4/17/2018</a:t>
            </a:fld>
            <a:endParaRPr lang="en-US" altLang="en-US" dirty="0"/>
          </a:p>
        </p:txBody>
      </p:sp>
      <p:sp>
        <p:nvSpPr>
          <p:cNvPr id="17" name="Slide Number Placeholder 5"/>
          <p:cNvSpPr>
            <a:spLocks noGrp="1"/>
          </p:cNvSpPr>
          <p:nvPr>
            <p:ph type="sldNum" sz="quarter" idx="22"/>
          </p:nvPr>
        </p:nvSpPr>
        <p:spPr/>
        <p:txBody>
          <a:bodyPr/>
          <a:lstStyle>
            <a:lvl1pPr algn="l">
              <a:buSzTx/>
              <a:defRPr sz="1400">
                <a:solidFill>
                  <a:srgbClr val="000000"/>
                </a:solidFill>
              </a:defRPr>
            </a:lvl1pPr>
          </a:lstStyle>
          <a:p>
            <a:fld id="{D723E286-DFE3-44C8-8E15-32ADF4E8F28F}" type="slidenum">
              <a:rPr lang="en-US" altLang="en-US"/>
              <a:pPr/>
              <a:t>‹#›</a:t>
            </a:fld>
            <a:endParaRPr lang="en-US" altLang="en-US" dirty="0"/>
          </a:p>
        </p:txBody>
      </p:sp>
    </p:spTree>
    <p:extLst>
      <p:ext uri="{BB962C8B-B14F-4D97-AF65-F5344CB8AC3E}">
        <p14:creationId xmlns:p14="http://schemas.microsoft.com/office/powerpoint/2010/main" val="1841585517"/>
      </p:ext>
    </p:extLst>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Footer Placeholder 4"/>
          <p:cNvSpPr>
            <a:spLocks noGrp="1"/>
          </p:cNvSpPr>
          <p:nvPr>
            <p:ph type="ftr" sz="quarter" idx="21"/>
          </p:nvPr>
        </p:nvSpPr>
        <p:spPr/>
        <p:txBody>
          <a:bodyPr/>
          <a:lstStyle>
            <a:lvl1pPr>
              <a:defRPr/>
            </a:lvl1pPr>
          </a:lstStyle>
          <a:p>
            <a:endParaRPr lang="en-US" altLang="en-US" dirty="0"/>
          </a:p>
        </p:txBody>
      </p:sp>
      <p:sp>
        <p:nvSpPr>
          <p:cNvPr id="18" name="Date Placeholder 3"/>
          <p:cNvSpPr>
            <a:spLocks noGrp="1"/>
          </p:cNvSpPr>
          <p:nvPr>
            <p:ph type="dt" sz="half" idx="22"/>
          </p:nvPr>
        </p:nvSpPr>
        <p:spPr/>
        <p:txBody>
          <a:bodyPr/>
          <a:lstStyle>
            <a:lvl1pPr>
              <a:defRPr/>
            </a:lvl1pPr>
          </a:lstStyle>
          <a:p>
            <a:fld id="{0CF155A3-8DFE-470E-A8C8-002CA319638F}" type="datetimeFigureOut">
              <a:rPr lang="en-US" altLang="en-US"/>
              <a:pPr/>
              <a:t>4/17/2018</a:t>
            </a:fld>
            <a:endParaRPr lang="en-US" altLang="en-US" dirty="0"/>
          </a:p>
        </p:txBody>
      </p:sp>
      <p:sp>
        <p:nvSpPr>
          <p:cNvPr id="19" name="Slide Number Placeholder 5"/>
          <p:cNvSpPr>
            <a:spLocks noGrp="1"/>
          </p:cNvSpPr>
          <p:nvPr>
            <p:ph type="sldNum" sz="quarter" idx="23"/>
          </p:nvPr>
        </p:nvSpPr>
        <p:spPr/>
        <p:txBody>
          <a:bodyPr/>
          <a:lstStyle>
            <a:lvl1pPr algn="l">
              <a:buSzTx/>
              <a:defRPr sz="1400">
                <a:solidFill>
                  <a:srgbClr val="000000"/>
                </a:solidFill>
              </a:defRPr>
            </a:lvl1pPr>
          </a:lstStyle>
          <a:p>
            <a:fld id="{47C1DC72-9C68-407F-B60C-795929E12BF9}" type="slidenum">
              <a:rPr lang="en-US" altLang="en-US"/>
              <a:pPr/>
              <a:t>‹#›</a:t>
            </a:fld>
            <a:endParaRPr lang="en-US" altLang="en-US" dirty="0"/>
          </a:p>
        </p:txBody>
      </p:sp>
    </p:spTree>
    <p:extLst>
      <p:ext uri="{BB962C8B-B14F-4D97-AF65-F5344CB8AC3E}">
        <p14:creationId xmlns:p14="http://schemas.microsoft.com/office/powerpoint/2010/main" val="885934522"/>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Footer Placeholder 4"/>
          <p:cNvSpPr>
            <a:spLocks noGrp="1"/>
          </p:cNvSpPr>
          <p:nvPr>
            <p:ph type="ftr" sz="quarter" idx="22"/>
          </p:nvPr>
        </p:nvSpPr>
        <p:spPr/>
        <p:txBody>
          <a:bodyPr/>
          <a:lstStyle>
            <a:lvl1pPr>
              <a:defRPr/>
            </a:lvl1pPr>
          </a:lstStyle>
          <a:p>
            <a:endParaRPr lang="en-US" altLang="en-US" dirty="0"/>
          </a:p>
        </p:txBody>
      </p:sp>
      <p:sp>
        <p:nvSpPr>
          <p:cNvPr id="19" name="Date Placeholder 3"/>
          <p:cNvSpPr>
            <a:spLocks noGrp="1"/>
          </p:cNvSpPr>
          <p:nvPr>
            <p:ph type="dt" sz="half" idx="23"/>
          </p:nvPr>
        </p:nvSpPr>
        <p:spPr/>
        <p:txBody>
          <a:bodyPr/>
          <a:lstStyle>
            <a:lvl1pPr>
              <a:defRPr/>
            </a:lvl1pPr>
          </a:lstStyle>
          <a:p>
            <a:fld id="{413D5B4A-788E-402A-A7F4-2E80DDC7FE0A}" type="datetimeFigureOut">
              <a:rPr lang="en-US" altLang="en-US"/>
              <a:pPr/>
              <a:t>4/17/2018</a:t>
            </a:fld>
            <a:endParaRPr lang="en-US" altLang="en-US" dirty="0"/>
          </a:p>
        </p:txBody>
      </p:sp>
      <p:sp>
        <p:nvSpPr>
          <p:cNvPr id="20" name="Slide Number Placeholder 5"/>
          <p:cNvSpPr>
            <a:spLocks noGrp="1"/>
          </p:cNvSpPr>
          <p:nvPr>
            <p:ph type="sldNum" sz="quarter" idx="24"/>
          </p:nvPr>
        </p:nvSpPr>
        <p:spPr/>
        <p:txBody>
          <a:bodyPr/>
          <a:lstStyle>
            <a:lvl1pPr algn="l">
              <a:buSzTx/>
              <a:defRPr sz="1400">
                <a:solidFill>
                  <a:srgbClr val="000000"/>
                </a:solidFill>
              </a:defRPr>
            </a:lvl1pPr>
          </a:lstStyle>
          <a:p>
            <a:fld id="{72A05FA9-4121-4915-AC05-56700EEED019}" type="slidenum">
              <a:rPr lang="en-US" altLang="en-US"/>
              <a:pPr/>
              <a:t>‹#›</a:t>
            </a:fld>
            <a:endParaRPr lang="en-US" altLang="en-US" dirty="0"/>
          </a:p>
        </p:txBody>
      </p:sp>
    </p:spTree>
    <p:extLst>
      <p:ext uri="{BB962C8B-B14F-4D97-AF65-F5344CB8AC3E}">
        <p14:creationId xmlns:p14="http://schemas.microsoft.com/office/powerpoint/2010/main" val="408726489"/>
      </p:ext>
    </p:extLst>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Footer Placeholder 4"/>
          <p:cNvSpPr>
            <a:spLocks noGrp="1"/>
          </p:cNvSpPr>
          <p:nvPr>
            <p:ph type="ftr" sz="quarter" idx="23"/>
          </p:nvPr>
        </p:nvSpPr>
        <p:spPr/>
        <p:txBody>
          <a:bodyPr/>
          <a:lstStyle>
            <a:lvl1pPr>
              <a:defRPr/>
            </a:lvl1pPr>
          </a:lstStyle>
          <a:p>
            <a:endParaRPr lang="en-US" altLang="en-US" dirty="0"/>
          </a:p>
        </p:txBody>
      </p:sp>
      <p:sp>
        <p:nvSpPr>
          <p:cNvPr id="20" name="Date Placeholder 3"/>
          <p:cNvSpPr>
            <a:spLocks noGrp="1"/>
          </p:cNvSpPr>
          <p:nvPr>
            <p:ph type="dt" sz="half" idx="24"/>
          </p:nvPr>
        </p:nvSpPr>
        <p:spPr/>
        <p:txBody>
          <a:bodyPr/>
          <a:lstStyle>
            <a:lvl1pPr>
              <a:defRPr/>
            </a:lvl1pPr>
          </a:lstStyle>
          <a:p>
            <a:fld id="{922C6798-057B-415A-A852-96BA095AFE2E}" type="datetimeFigureOut">
              <a:rPr lang="en-US" altLang="en-US"/>
              <a:pPr/>
              <a:t>4/17/2018</a:t>
            </a:fld>
            <a:endParaRPr lang="en-US" altLang="en-US" dirty="0"/>
          </a:p>
        </p:txBody>
      </p:sp>
      <p:sp>
        <p:nvSpPr>
          <p:cNvPr id="21" name="Slide Number Placeholder 5"/>
          <p:cNvSpPr>
            <a:spLocks noGrp="1"/>
          </p:cNvSpPr>
          <p:nvPr>
            <p:ph type="sldNum" sz="quarter" idx="25"/>
          </p:nvPr>
        </p:nvSpPr>
        <p:spPr/>
        <p:txBody>
          <a:bodyPr/>
          <a:lstStyle>
            <a:lvl1pPr algn="l">
              <a:buSzTx/>
              <a:defRPr sz="1400">
                <a:solidFill>
                  <a:srgbClr val="000000"/>
                </a:solidFill>
              </a:defRPr>
            </a:lvl1pPr>
          </a:lstStyle>
          <a:p>
            <a:fld id="{980B5868-BAEF-4D98-B0E2-707F81F25135}" type="slidenum">
              <a:rPr lang="en-US" altLang="en-US"/>
              <a:pPr/>
              <a:t>‹#›</a:t>
            </a:fld>
            <a:endParaRPr lang="en-US" altLang="en-US" dirty="0"/>
          </a:p>
        </p:txBody>
      </p:sp>
    </p:spTree>
    <p:extLst>
      <p:ext uri="{BB962C8B-B14F-4D97-AF65-F5344CB8AC3E}">
        <p14:creationId xmlns:p14="http://schemas.microsoft.com/office/powerpoint/2010/main" val="1613772525"/>
      </p:ext>
    </p:extLst>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Footer Placeholder 4"/>
          <p:cNvSpPr>
            <a:spLocks noGrp="1"/>
          </p:cNvSpPr>
          <p:nvPr>
            <p:ph type="ftr" sz="quarter" idx="26"/>
          </p:nvPr>
        </p:nvSpPr>
        <p:spPr/>
        <p:txBody>
          <a:bodyPr/>
          <a:lstStyle>
            <a:lvl1pPr>
              <a:defRPr/>
            </a:lvl1pPr>
          </a:lstStyle>
          <a:p>
            <a:endParaRPr lang="en-US" altLang="en-US" dirty="0"/>
          </a:p>
        </p:txBody>
      </p:sp>
      <p:sp>
        <p:nvSpPr>
          <p:cNvPr id="23" name="Date Placeholder 3"/>
          <p:cNvSpPr>
            <a:spLocks noGrp="1"/>
          </p:cNvSpPr>
          <p:nvPr>
            <p:ph type="dt" sz="half" idx="27"/>
          </p:nvPr>
        </p:nvSpPr>
        <p:spPr/>
        <p:txBody>
          <a:bodyPr/>
          <a:lstStyle>
            <a:lvl1pPr>
              <a:defRPr/>
            </a:lvl1pPr>
          </a:lstStyle>
          <a:p>
            <a:fld id="{D6A7764F-DC92-4E3E-8EA6-E3FADF507357}" type="datetimeFigureOut">
              <a:rPr lang="en-US" altLang="en-US"/>
              <a:pPr/>
              <a:t>4/17/2018</a:t>
            </a:fld>
            <a:endParaRPr lang="en-US" altLang="en-US" dirty="0"/>
          </a:p>
        </p:txBody>
      </p:sp>
      <p:sp>
        <p:nvSpPr>
          <p:cNvPr id="24" name="Slide Number Placeholder 5"/>
          <p:cNvSpPr>
            <a:spLocks noGrp="1"/>
          </p:cNvSpPr>
          <p:nvPr>
            <p:ph type="sldNum" sz="quarter" idx="28"/>
          </p:nvPr>
        </p:nvSpPr>
        <p:spPr/>
        <p:txBody>
          <a:bodyPr/>
          <a:lstStyle>
            <a:lvl1pPr algn="l">
              <a:buSzTx/>
              <a:defRPr sz="1400">
                <a:solidFill>
                  <a:srgbClr val="000000"/>
                </a:solidFill>
              </a:defRPr>
            </a:lvl1pPr>
          </a:lstStyle>
          <a:p>
            <a:fld id="{7952E15F-2794-4F3A-90D7-8EE92AA857E6}" type="slidenum">
              <a:rPr lang="en-US" altLang="en-US"/>
              <a:pPr/>
              <a:t>‹#›</a:t>
            </a:fld>
            <a:endParaRPr lang="en-US" altLang="en-US" dirty="0"/>
          </a:p>
        </p:txBody>
      </p:sp>
    </p:spTree>
    <p:extLst>
      <p:ext uri="{BB962C8B-B14F-4D97-AF65-F5344CB8AC3E}">
        <p14:creationId xmlns:p14="http://schemas.microsoft.com/office/powerpoint/2010/main" val="2706829086"/>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extLst>
      <p:ext uri="{BB962C8B-B14F-4D97-AF65-F5344CB8AC3E}">
        <p14:creationId xmlns:p14="http://schemas.microsoft.com/office/powerpoint/2010/main" val="39025819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Footer Placeholder 4"/>
          <p:cNvSpPr>
            <a:spLocks noGrp="1"/>
          </p:cNvSpPr>
          <p:nvPr>
            <p:ph type="ftr" sz="quarter" idx="27"/>
          </p:nvPr>
        </p:nvSpPr>
        <p:spPr/>
        <p:txBody>
          <a:bodyPr/>
          <a:lstStyle>
            <a:lvl1pPr>
              <a:defRPr/>
            </a:lvl1pPr>
          </a:lstStyle>
          <a:p>
            <a:endParaRPr lang="en-US" altLang="en-US" dirty="0"/>
          </a:p>
        </p:txBody>
      </p:sp>
      <p:sp>
        <p:nvSpPr>
          <p:cNvPr id="24" name="Date Placeholder 3"/>
          <p:cNvSpPr>
            <a:spLocks noGrp="1"/>
          </p:cNvSpPr>
          <p:nvPr>
            <p:ph type="dt" sz="half" idx="28"/>
          </p:nvPr>
        </p:nvSpPr>
        <p:spPr/>
        <p:txBody>
          <a:bodyPr/>
          <a:lstStyle>
            <a:lvl1pPr>
              <a:defRPr/>
            </a:lvl1pPr>
          </a:lstStyle>
          <a:p>
            <a:fld id="{B00FFDBA-7441-4E45-8B46-A7E0ADEF7BA8}" type="datetimeFigureOut">
              <a:rPr lang="en-US" altLang="en-US"/>
              <a:pPr/>
              <a:t>4/17/2018</a:t>
            </a:fld>
            <a:endParaRPr lang="en-US" altLang="en-US" dirty="0"/>
          </a:p>
        </p:txBody>
      </p:sp>
      <p:sp>
        <p:nvSpPr>
          <p:cNvPr id="25" name="Slide Number Placeholder 5"/>
          <p:cNvSpPr>
            <a:spLocks noGrp="1"/>
          </p:cNvSpPr>
          <p:nvPr>
            <p:ph type="sldNum" sz="quarter" idx="29"/>
          </p:nvPr>
        </p:nvSpPr>
        <p:spPr/>
        <p:txBody>
          <a:bodyPr/>
          <a:lstStyle>
            <a:lvl1pPr algn="l">
              <a:buSzTx/>
              <a:defRPr sz="1400">
                <a:solidFill>
                  <a:srgbClr val="000000"/>
                </a:solidFill>
              </a:defRPr>
            </a:lvl1pPr>
          </a:lstStyle>
          <a:p>
            <a:fld id="{B6A5F1C9-06CE-4A40-89DC-978B67806514}" type="slidenum">
              <a:rPr lang="en-US" altLang="en-US"/>
              <a:pPr/>
              <a:t>‹#›</a:t>
            </a:fld>
            <a:endParaRPr lang="en-US" altLang="en-US" dirty="0"/>
          </a:p>
        </p:txBody>
      </p:sp>
    </p:spTree>
    <p:extLst>
      <p:ext uri="{BB962C8B-B14F-4D97-AF65-F5344CB8AC3E}">
        <p14:creationId xmlns:p14="http://schemas.microsoft.com/office/powerpoint/2010/main" val="2384242256"/>
      </p:ext>
    </p:extLst>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Footer Placeholder 4"/>
          <p:cNvSpPr>
            <a:spLocks noGrp="1"/>
          </p:cNvSpPr>
          <p:nvPr>
            <p:ph type="ftr" sz="quarter" idx="28"/>
          </p:nvPr>
        </p:nvSpPr>
        <p:spPr/>
        <p:txBody>
          <a:bodyPr/>
          <a:lstStyle>
            <a:lvl1pPr>
              <a:defRPr/>
            </a:lvl1pPr>
          </a:lstStyle>
          <a:p>
            <a:endParaRPr lang="en-US" altLang="en-US" dirty="0"/>
          </a:p>
        </p:txBody>
      </p:sp>
      <p:sp>
        <p:nvSpPr>
          <p:cNvPr id="25" name="Date Placeholder 3"/>
          <p:cNvSpPr>
            <a:spLocks noGrp="1"/>
          </p:cNvSpPr>
          <p:nvPr>
            <p:ph type="dt" sz="half" idx="29"/>
          </p:nvPr>
        </p:nvSpPr>
        <p:spPr/>
        <p:txBody>
          <a:bodyPr/>
          <a:lstStyle>
            <a:lvl1pPr>
              <a:defRPr/>
            </a:lvl1pPr>
          </a:lstStyle>
          <a:p>
            <a:fld id="{BEE94D16-CCD8-499E-9D5B-11800E28C26C}" type="datetimeFigureOut">
              <a:rPr lang="en-US" altLang="en-US"/>
              <a:pPr/>
              <a:t>4/17/2018</a:t>
            </a:fld>
            <a:endParaRPr lang="en-US" altLang="en-US" dirty="0"/>
          </a:p>
        </p:txBody>
      </p:sp>
      <p:sp>
        <p:nvSpPr>
          <p:cNvPr id="26" name="Slide Number Placeholder 5"/>
          <p:cNvSpPr>
            <a:spLocks noGrp="1"/>
          </p:cNvSpPr>
          <p:nvPr>
            <p:ph type="sldNum" sz="quarter" idx="30"/>
          </p:nvPr>
        </p:nvSpPr>
        <p:spPr/>
        <p:txBody>
          <a:bodyPr/>
          <a:lstStyle>
            <a:lvl1pPr algn="l">
              <a:buSzTx/>
              <a:defRPr sz="1400">
                <a:solidFill>
                  <a:srgbClr val="000000"/>
                </a:solidFill>
              </a:defRPr>
            </a:lvl1pPr>
          </a:lstStyle>
          <a:p>
            <a:fld id="{856F211E-3727-4BBC-85BD-A2F747E91804}" type="slidenum">
              <a:rPr lang="en-US" altLang="en-US"/>
              <a:pPr/>
              <a:t>‹#›</a:t>
            </a:fld>
            <a:endParaRPr lang="en-US" altLang="en-US" dirty="0"/>
          </a:p>
        </p:txBody>
      </p:sp>
    </p:spTree>
    <p:extLst>
      <p:ext uri="{BB962C8B-B14F-4D97-AF65-F5344CB8AC3E}">
        <p14:creationId xmlns:p14="http://schemas.microsoft.com/office/powerpoint/2010/main" val="3642135830"/>
      </p:ext>
    </p:extLst>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Footer Placeholder 4"/>
          <p:cNvSpPr>
            <a:spLocks noGrp="1"/>
          </p:cNvSpPr>
          <p:nvPr>
            <p:ph type="ftr" sz="quarter" idx="29"/>
          </p:nvPr>
        </p:nvSpPr>
        <p:spPr/>
        <p:txBody>
          <a:bodyPr/>
          <a:lstStyle>
            <a:lvl1pPr>
              <a:defRPr/>
            </a:lvl1pPr>
          </a:lstStyle>
          <a:p>
            <a:endParaRPr lang="en-US" altLang="en-US" dirty="0"/>
          </a:p>
        </p:txBody>
      </p:sp>
      <p:sp>
        <p:nvSpPr>
          <p:cNvPr id="26" name="Date Placeholder 3"/>
          <p:cNvSpPr>
            <a:spLocks noGrp="1"/>
          </p:cNvSpPr>
          <p:nvPr>
            <p:ph type="dt" sz="half" idx="30"/>
          </p:nvPr>
        </p:nvSpPr>
        <p:spPr/>
        <p:txBody>
          <a:bodyPr/>
          <a:lstStyle>
            <a:lvl1pPr>
              <a:defRPr/>
            </a:lvl1pPr>
          </a:lstStyle>
          <a:p>
            <a:fld id="{43276875-786E-4229-8547-EA091FEF6457}" type="datetimeFigureOut">
              <a:rPr lang="en-US" altLang="en-US"/>
              <a:pPr/>
              <a:t>4/17/2018</a:t>
            </a:fld>
            <a:endParaRPr lang="en-US" altLang="en-US" dirty="0"/>
          </a:p>
        </p:txBody>
      </p:sp>
      <p:sp>
        <p:nvSpPr>
          <p:cNvPr id="27" name="Slide Number Placeholder 5"/>
          <p:cNvSpPr>
            <a:spLocks noGrp="1"/>
          </p:cNvSpPr>
          <p:nvPr>
            <p:ph type="sldNum" sz="quarter" idx="31"/>
          </p:nvPr>
        </p:nvSpPr>
        <p:spPr/>
        <p:txBody>
          <a:bodyPr/>
          <a:lstStyle>
            <a:lvl1pPr algn="l">
              <a:buSzTx/>
              <a:defRPr sz="1400">
                <a:solidFill>
                  <a:srgbClr val="000000"/>
                </a:solidFill>
              </a:defRPr>
            </a:lvl1pPr>
          </a:lstStyle>
          <a:p>
            <a:fld id="{7090BAB8-8C4B-43D1-8101-9B757D8F634A}" type="slidenum">
              <a:rPr lang="en-US" altLang="en-US"/>
              <a:pPr/>
              <a:t>‹#›</a:t>
            </a:fld>
            <a:endParaRPr lang="en-US" altLang="en-US" dirty="0"/>
          </a:p>
        </p:txBody>
      </p:sp>
    </p:spTree>
    <p:extLst>
      <p:ext uri="{BB962C8B-B14F-4D97-AF65-F5344CB8AC3E}">
        <p14:creationId xmlns:p14="http://schemas.microsoft.com/office/powerpoint/2010/main" val="4135550088"/>
      </p:ext>
    </p:extLst>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9" name="Footer Placeholder 4"/>
          <p:cNvSpPr>
            <a:spLocks noGrp="1"/>
          </p:cNvSpPr>
          <p:nvPr>
            <p:ph type="ftr" sz="quarter" idx="43"/>
          </p:nvPr>
        </p:nvSpPr>
        <p:spPr/>
        <p:txBody>
          <a:bodyPr/>
          <a:lstStyle>
            <a:lvl1pPr>
              <a:defRPr/>
            </a:lvl1pPr>
          </a:lstStyle>
          <a:p>
            <a:endParaRPr lang="en-US" altLang="en-US" dirty="0"/>
          </a:p>
        </p:txBody>
      </p:sp>
      <p:sp>
        <p:nvSpPr>
          <p:cNvPr id="30" name="Date Placeholder 3"/>
          <p:cNvSpPr>
            <a:spLocks noGrp="1"/>
          </p:cNvSpPr>
          <p:nvPr>
            <p:ph type="dt" sz="half" idx="44"/>
          </p:nvPr>
        </p:nvSpPr>
        <p:spPr/>
        <p:txBody>
          <a:bodyPr/>
          <a:lstStyle>
            <a:lvl1pPr>
              <a:defRPr/>
            </a:lvl1pPr>
          </a:lstStyle>
          <a:p>
            <a:fld id="{227A518F-E4F5-47F7-8F3A-8C9308734697}" type="datetimeFigureOut">
              <a:rPr lang="en-US" altLang="en-US"/>
              <a:pPr/>
              <a:t>4/17/2018</a:t>
            </a:fld>
            <a:endParaRPr lang="en-US" altLang="en-US" dirty="0"/>
          </a:p>
        </p:txBody>
      </p:sp>
      <p:sp>
        <p:nvSpPr>
          <p:cNvPr id="41" name="Slide Number Placeholder 5"/>
          <p:cNvSpPr>
            <a:spLocks noGrp="1"/>
          </p:cNvSpPr>
          <p:nvPr>
            <p:ph type="sldNum" sz="quarter" idx="45"/>
          </p:nvPr>
        </p:nvSpPr>
        <p:spPr/>
        <p:txBody>
          <a:bodyPr/>
          <a:lstStyle>
            <a:lvl1pPr algn="l">
              <a:buSzTx/>
              <a:defRPr sz="1400">
                <a:solidFill>
                  <a:srgbClr val="000000"/>
                </a:solidFill>
              </a:defRPr>
            </a:lvl1pPr>
          </a:lstStyle>
          <a:p>
            <a:fld id="{E2F1281A-9310-454B-B932-F784695AD820}" type="slidenum">
              <a:rPr lang="en-US" altLang="en-US"/>
              <a:pPr/>
              <a:t>‹#›</a:t>
            </a:fld>
            <a:endParaRPr lang="en-US" altLang="en-US" dirty="0"/>
          </a:p>
        </p:txBody>
      </p:sp>
    </p:spTree>
    <p:extLst>
      <p:ext uri="{BB962C8B-B14F-4D97-AF65-F5344CB8AC3E}">
        <p14:creationId xmlns:p14="http://schemas.microsoft.com/office/powerpoint/2010/main" val="2616737999"/>
      </p:ext>
    </p:extLst>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pic>
        <p:nvPicPr>
          <p:cNvPr id="2"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en-US" altLang="en-US" sz="1200" dirty="0">
                <a:latin typeface="Verdana" panose="020B0604030504040204" pitchFamily="34" charset="0"/>
              </a:rPr>
              <a:t>Copyright © 2016, 2013, 2010 Pearson Education, Inc. All Rights Reserved</a:t>
            </a:r>
          </a:p>
        </p:txBody>
      </p:sp>
      <p:sp>
        <p:nvSpPr>
          <p:cNvPr id="4" name="Footer Placeholder 2"/>
          <p:cNvSpPr>
            <a:spLocks noGrp="1"/>
          </p:cNvSpPr>
          <p:nvPr>
            <p:ph type="ftr" sz="quarter" idx="10"/>
          </p:nvPr>
        </p:nvSpPr>
        <p:spPr/>
        <p:txBody>
          <a:bodyPr/>
          <a:lstStyle>
            <a:lvl1pPr>
              <a:defRPr/>
            </a:lvl1pPr>
          </a:lstStyle>
          <a:p>
            <a:endParaRPr lang="en-US" altLang="en-US" dirty="0"/>
          </a:p>
        </p:txBody>
      </p:sp>
      <p:sp>
        <p:nvSpPr>
          <p:cNvPr id="5" name="Date Placeholder 1"/>
          <p:cNvSpPr>
            <a:spLocks noGrp="1"/>
          </p:cNvSpPr>
          <p:nvPr>
            <p:ph type="dt" sz="half" idx="11"/>
          </p:nvPr>
        </p:nvSpPr>
        <p:spPr/>
        <p:txBody>
          <a:bodyPr/>
          <a:lstStyle>
            <a:lvl1pPr>
              <a:defRPr>
                <a:solidFill>
                  <a:schemeClr val="tx1"/>
                </a:solidFill>
              </a:defRPr>
            </a:lvl1pPr>
          </a:lstStyle>
          <a:p>
            <a:fld id="{162BF097-65FD-4361-8D76-05DA87B8F93D}" type="datetimeFigureOut">
              <a:rPr lang="en-US" altLang="en-US"/>
              <a:pPr/>
              <a:t>4/17/2018</a:t>
            </a:fld>
            <a:endParaRPr lang="en-US" altLang="en-US" dirty="0"/>
          </a:p>
        </p:txBody>
      </p:sp>
      <p:sp>
        <p:nvSpPr>
          <p:cNvPr id="6" name="Slide Number Placeholder 3"/>
          <p:cNvSpPr>
            <a:spLocks noGrp="1"/>
          </p:cNvSpPr>
          <p:nvPr>
            <p:ph type="sldNum" sz="quarter" idx="12"/>
          </p:nvPr>
        </p:nvSpPr>
        <p:spPr/>
        <p:txBody>
          <a:bodyPr/>
          <a:lstStyle>
            <a:lvl1pPr algn="l">
              <a:buSzTx/>
              <a:defRPr sz="1400">
                <a:solidFill>
                  <a:schemeClr val="tx1"/>
                </a:solidFill>
              </a:defRPr>
            </a:lvl1pPr>
          </a:lstStyle>
          <a:p>
            <a:fld id="{D84BAD8F-DC45-4C9C-A58C-22F7B10D9368}" type="slidenum">
              <a:rPr lang="en-US" altLang="en-US"/>
              <a:pPr/>
              <a:t>‹#›</a:t>
            </a:fld>
            <a:endParaRPr lang="en-US" altLang="en-US" dirty="0"/>
          </a:p>
        </p:txBody>
      </p:sp>
    </p:spTree>
    <p:extLst>
      <p:ext uri="{BB962C8B-B14F-4D97-AF65-F5344CB8AC3E}">
        <p14:creationId xmlns:p14="http://schemas.microsoft.com/office/powerpoint/2010/main" val="117746255"/>
      </p:ext>
    </p:extLst>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lvl1pPr>
              <a:defRPr/>
            </a:lvl1pPr>
          </a:lstStyle>
          <a:p>
            <a:endParaRPr lang="en-US" altLang="en-US" dirty="0"/>
          </a:p>
        </p:txBody>
      </p:sp>
      <p:sp>
        <p:nvSpPr>
          <p:cNvPr id="3" name="Date Placeholder 2"/>
          <p:cNvSpPr>
            <a:spLocks noGrp="1"/>
          </p:cNvSpPr>
          <p:nvPr>
            <p:ph type="dt" idx="11"/>
          </p:nvPr>
        </p:nvSpPr>
        <p:spPr/>
        <p:txBody>
          <a:bodyPr/>
          <a:lstStyle>
            <a:lvl1pPr>
              <a:defRPr/>
            </a:lvl1pPr>
          </a:lstStyle>
          <a:p>
            <a:endParaRPr lang="en-US" altLang="en-US" dirty="0"/>
          </a:p>
        </p:txBody>
      </p:sp>
      <p:sp>
        <p:nvSpPr>
          <p:cNvPr id="4" name="Slide Number Placeholder 3"/>
          <p:cNvSpPr>
            <a:spLocks noGrp="1"/>
          </p:cNvSpPr>
          <p:nvPr>
            <p:ph type="sldNum" idx="12"/>
          </p:nvPr>
        </p:nvSpPr>
        <p:spPr/>
        <p:txBody>
          <a:bodyPr/>
          <a:lstStyle>
            <a:lvl1pPr>
              <a:defRPr/>
            </a:lvl1pPr>
          </a:lstStyle>
          <a:p>
            <a:fld id="{68B2B31A-F463-40E8-901B-372A2786E36F}" type="slidenum">
              <a:rPr lang="en-US" altLang="en-US"/>
              <a:pPr/>
              <a:t>‹#›</a:t>
            </a:fld>
            <a:endParaRPr lang="en-US" altLang="en-US" dirty="0"/>
          </a:p>
        </p:txBody>
      </p:sp>
    </p:spTree>
    <p:extLst>
      <p:ext uri="{BB962C8B-B14F-4D97-AF65-F5344CB8AC3E}">
        <p14:creationId xmlns:p14="http://schemas.microsoft.com/office/powerpoint/2010/main" val="24680014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7" name="Shape 42"/>
          <p:cNvSpPr txBox="1">
            <a:spLocks noGrp="1"/>
          </p:cNvSpPr>
          <p:nvPr>
            <p:ph type="ftr" idx="14"/>
          </p:nvPr>
        </p:nvSpPr>
        <p:spPr>
          <a:xfrm>
            <a:off x="93663" y="6165850"/>
            <a:ext cx="8596312" cy="234950"/>
          </a:xfrm>
        </p:spPr>
        <p:txBody>
          <a:bodyPr/>
          <a:lstStyle>
            <a:lvl1pPr>
              <a:defRPr/>
            </a:lvl1pPr>
          </a:lstStyle>
          <a:p>
            <a:endParaRPr lang="en-US" altLang="en-US" dirty="0"/>
          </a:p>
        </p:txBody>
      </p:sp>
      <p:sp>
        <p:nvSpPr>
          <p:cNvPr id="8" name="Shape 43"/>
          <p:cNvSpPr txBox="1">
            <a:spLocks noGrp="1"/>
          </p:cNvSpPr>
          <p:nvPr>
            <p:ph type="dt" idx="15"/>
          </p:nvPr>
        </p:nvSpPr>
        <p:spPr/>
        <p:txBody>
          <a:bodyPr/>
          <a:lstStyle>
            <a:lvl1pPr>
              <a:defRPr/>
            </a:lvl1pPr>
          </a:lstStyle>
          <a:p>
            <a:endParaRPr lang="en-US" altLang="en-US" dirty="0"/>
          </a:p>
        </p:txBody>
      </p:sp>
      <p:sp>
        <p:nvSpPr>
          <p:cNvPr id="10" name="Shape 44"/>
          <p:cNvSpPr txBox="1">
            <a:spLocks noGrp="1"/>
          </p:cNvSpPr>
          <p:nvPr>
            <p:ph type="sldNum" idx="16"/>
          </p:nvPr>
        </p:nvSpPr>
        <p:spPr/>
        <p:txBody>
          <a:bodyPr/>
          <a:lstStyle>
            <a:lvl1pPr>
              <a:defRPr/>
            </a:lvl1pPr>
          </a:lstStyle>
          <a:p>
            <a:fld id="{EE8BC316-82A9-4887-8A6E-62E07E0ED190}" type="slidenum">
              <a:rPr lang="en-US" altLang="en-US"/>
              <a:pPr/>
              <a:t>‹#›</a:t>
            </a:fld>
            <a:endParaRPr lang="en-US" altLang="en-US" dirty="0"/>
          </a:p>
        </p:txBody>
      </p:sp>
    </p:spTree>
    <p:extLst>
      <p:ext uri="{BB962C8B-B14F-4D97-AF65-F5344CB8AC3E}">
        <p14:creationId xmlns:p14="http://schemas.microsoft.com/office/powerpoint/2010/main" val="42424224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lvl1pPr>
              <a:defRPr/>
            </a:lvl1pPr>
          </a:lstStyle>
          <a:p>
            <a:endParaRPr lang="en-US" altLang="en-US" dirty="0"/>
          </a:p>
        </p:txBody>
      </p:sp>
      <p:sp>
        <p:nvSpPr>
          <p:cNvPr id="3" name="Date Placeholder 2"/>
          <p:cNvSpPr>
            <a:spLocks noGrp="1"/>
          </p:cNvSpPr>
          <p:nvPr>
            <p:ph type="dt" idx="11"/>
          </p:nvPr>
        </p:nvSpPr>
        <p:spPr/>
        <p:txBody>
          <a:bodyPr/>
          <a:lstStyle>
            <a:lvl1pPr>
              <a:defRPr/>
            </a:lvl1pPr>
          </a:lstStyle>
          <a:p>
            <a:endParaRPr lang="en-US" altLang="en-US" dirty="0"/>
          </a:p>
        </p:txBody>
      </p:sp>
      <p:sp>
        <p:nvSpPr>
          <p:cNvPr id="4" name="Slide Number Placeholder 3"/>
          <p:cNvSpPr>
            <a:spLocks noGrp="1"/>
          </p:cNvSpPr>
          <p:nvPr>
            <p:ph type="sldNum" idx="12"/>
          </p:nvPr>
        </p:nvSpPr>
        <p:spPr/>
        <p:txBody>
          <a:bodyPr/>
          <a:lstStyle>
            <a:lvl1pPr>
              <a:defRPr/>
            </a:lvl1pPr>
          </a:lstStyle>
          <a:p>
            <a:fld id="{784E312A-0A42-4E56-8DB3-FA4D3D66FDE6}" type="slidenum">
              <a:rPr lang="en-US" altLang="en-US"/>
              <a:pPr/>
              <a:t>‹#›</a:t>
            </a:fld>
            <a:endParaRPr lang="en-US" altLang="en-US" dirty="0"/>
          </a:p>
        </p:txBody>
      </p:sp>
    </p:spTree>
    <p:extLst>
      <p:ext uri="{BB962C8B-B14F-4D97-AF65-F5344CB8AC3E}">
        <p14:creationId xmlns:p14="http://schemas.microsoft.com/office/powerpoint/2010/main" val="3185760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1045546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23830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6" name="Shape 42"/>
          <p:cNvSpPr txBox="1">
            <a:spLocks noGrp="1"/>
          </p:cNvSpPr>
          <p:nvPr>
            <p:ph type="ftr" idx="10"/>
          </p:nvPr>
        </p:nvSpPr>
        <p:spPr>
          <a:xfrm>
            <a:off x="93663" y="6165850"/>
            <a:ext cx="8596312" cy="234950"/>
          </a:xfrm>
        </p:spPr>
        <p:txBody>
          <a:bodyPr/>
          <a:lstStyle>
            <a:lvl1pPr>
              <a:defRPr/>
            </a:lvl1pPr>
          </a:lstStyle>
          <a:p>
            <a:endParaRPr lang="en-US" altLang="en-US" dirty="0"/>
          </a:p>
        </p:txBody>
      </p:sp>
      <p:sp>
        <p:nvSpPr>
          <p:cNvPr id="7" name="Shape 43"/>
          <p:cNvSpPr txBox="1">
            <a:spLocks noGrp="1"/>
          </p:cNvSpPr>
          <p:nvPr>
            <p:ph type="dt" idx="11"/>
          </p:nvPr>
        </p:nvSpPr>
        <p:spPr/>
        <p:txBody>
          <a:bodyPr/>
          <a:lstStyle>
            <a:lvl1pPr>
              <a:defRPr/>
            </a:lvl1pPr>
          </a:lstStyle>
          <a:p>
            <a:endParaRPr lang="en-US" altLang="en-US" dirty="0"/>
          </a:p>
        </p:txBody>
      </p:sp>
      <p:sp>
        <p:nvSpPr>
          <p:cNvPr id="8" name="Shape 44"/>
          <p:cNvSpPr txBox="1">
            <a:spLocks noGrp="1"/>
          </p:cNvSpPr>
          <p:nvPr>
            <p:ph type="sldNum" idx="12"/>
          </p:nvPr>
        </p:nvSpPr>
        <p:spPr/>
        <p:txBody>
          <a:bodyPr/>
          <a:lstStyle>
            <a:lvl1pPr>
              <a:defRPr/>
            </a:lvl1pPr>
          </a:lstStyle>
          <a:p>
            <a:fld id="{CC8B0084-1B63-4165-9454-1A5AB486BAC9}" type="slidenum">
              <a:rPr lang="en-US" altLang="en-US"/>
              <a:pPr/>
              <a:t>‹#›</a:t>
            </a:fld>
            <a:endParaRPr lang="en-US" altLang="en-US" dirty="0"/>
          </a:p>
        </p:txBody>
      </p:sp>
    </p:spTree>
    <p:extLst>
      <p:ext uri="{BB962C8B-B14F-4D97-AF65-F5344CB8AC3E}">
        <p14:creationId xmlns:p14="http://schemas.microsoft.com/office/powerpoint/2010/main" val="806966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5" name="Shape 12"/>
          <p:cNvSpPr txBox="1">
            <a:spLocks noGrp="1"/>
          </p:cNvSpPr>
          <p:nvPr>
            <p:ph type="ftr" idx="12"/>
          </p:nvPr>
        </p:nvSpPr>
        <p:spPr>
          <a:ln/>
        </p:spPr>
        <p:txBody>
          <a:bodyPr/>
          <a:lstStyle>
            <a:lvl1pPr>
              <a:defRPr/>
            </a:lvl1pPr>
          </a:lstStyle>
          <a:p>
            <a:endParaRPr lang="en-US" altLang="en-US" dirty="0"/>
          </a:p>
        </p:txBody>
      </p:sp>
      <p:sp>
        <p:nvSpPr>
          <p:cNvPr id="6" name="Shape 13"/>
          <p:cNvSpPr txBox="1">
            <a:spLocks noGrp="1"/>
          </p:cNvSpPr>
          <p:nvPr>
            <p:ph type="dt" idx="13"/>
          </p:nvPr>
        </p:nvSpPr>
        <p:spPr>
          <a:ln/>
        </p:spPr>
        <p:txBody>
          <a:bodyPr/>
          <a:lstStyle>
            <a:lvl1pPr>
              <a:defRPr/>
            </a:lvl1pPr>
          </a:lstStyle>
          <a:p>
            <a:endParaRPr lang="en-US" altLang="en-US" dirty="0"/>
          </a:p>
        </p:txBody>
      </p:sp>
      <p:sp>
        <p:nvSpPr>
          <p:cNvPr id="7" name="Shape 14"/>
          <p:cNvSpPr txBox="1">
            <a:spLocks noGrp="1"/>
          </p:cNvSpPr>
          <p:nvPr>
            <p:ph type="sldNum" idx="14"/>
          </p:nvPr>
        </p:nvSpPr>
        <p:spPr>
          <a:ln/>
        </p:spPr>
        <p:txBody>
          <a:bodyPr/>
          <a:lstStyle>
            <a:lvl1pPr>
              <a:defRPr/>
            </a:lvl1pPr>
          </a:lstStyle>
          <a:p>
            <a:fld id="{AFEF8D87-E08C-47E2-840A-4CA343B6A219}" type="slidenum">
              <a:rPr lang="en-US" altLang="en-US"/>
              <a:pPr/>
              <a:t>‹#›</a:t>
            </a:fld>
            <a:endParaRPr lang="en-US" altLang="en-US" dirty="0"/>
          </a:p>
        </p:txBody>
      </p:sp>
    </p:spTree>
    <p:extLst>
      <p:ext uri="{BB962C8B-B14F-4D97-AF65-F5344CB8AC3E}">
        <p14:creationId xmlns:p14="http://schemas.microsoft.com/office/powerpoint/2010/main" val="1697544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endParaRPr lang="en-US" altLang="en-US" dirty="0"/>
          </a:p>
        </p:txBody>
      </p:sp>
      <p:sp>
        <p:nvSpPr>
          <p:cNvPr id="5" name="Shape 13"/>
          <p:cNvSpPr txBox="1">
            <a:spLocks noGrp="1"/>
          </p:cNvSpPr>
          <p:nvPr>
            <p:ph type="dt" idx="13"/>
          </p:nvPr>
        </p:nvSpPr>
        <p:spPr>
          <a:ln/>
        </p:spPr>
        <p:txBody>
          <a:bodyPr/>
          <a:lstStyle>
            <a:lvl1pPr>
              <a:defRPr/>
            </a:lvl1pPr>
          </a:lstStyle>
          <a:p>
            <a:endParaRPr lang="en-US" altLang="en-US" dirty="0"/>
          </a:p>
        </p:txBody>
      </p:sp>
      <p:sp>
        <p:nvSpPr>
          <p:cNvPr id="6" name="Shape 14"/>
          <p:cNvSpPr txBox="1">
            <a:spLocks noGrp="1"/>
          </p:cNvSpPr>
          <p:nvPr>
            <p:ph type="sldNum" idx="14"/>
          </p:nvPr>
        </p:nvSpPr>
        <p:spPr>
          <a:ln/>
        </p:spPr>
        <p:txBody>
          <a:bodyPr/>
          <a:lstStyle>
            <a:lvl1pPr>
              <a:defRPr/>
            </a:lvl1pPr>
          </a:lstStyle>
          <a:p>
            <a:fld id="{FB0E3453-02F2-46D6-BE33-99EBD06BF3C8}" type="slidenum">
              <a:rPr lang="en-US" altLang="en-US"/>
              <a:pPr/>
              <a:t>‹#›</a:t>
            </a:fld>
            <a:endParaRPr lang="en-US" altLang="en-US" dirty="0"/>
          </a:p>
        </p:txBody>
      </p:sp>
    </p:spTree>
    <p:extLst>
      <p:ext uri="{BB962C8B-B14F-4D97-AF65-F5344CB8AC3E}">
        <p14:creationId xmlns:p14="http://schemas.microsoft.com/office/powerpoint/2010/main" val="3203092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 name="Shape 12"/>
          <p:cNvSpPr txBox="1">
            <a:spLocks noGrp="1"/>
          </p:cNvSpPr>
          <p:nvPr>
            <p:ph type="ftr" idx="12"/>
          </p:nvPr>
        </p:nvSpPr>
        <p:spPr>
          <a:ln/>
        </p:spPr>
        <p:txBody>
          <a:bodyPr/>
          <a:lstStyle>
            <a:lvl1pPr>
              <a:defRPr/>
            </a:lvl1pPr>
          </a:lstStyle>
          <a:p>
            <a:endParaRPr lang="en-US" altLang="en-US" dirty="0"/>
          </a:p>
        </p:txBody>
      </p:sp>
      <p:sp>
        <p:nvSpPr>
          <p:cNvPr id="4" name="Shape 13"/>
          <p:cNvSpPr txBox="1">
            <a:spLocks noGrp="1"/>
          </p:cNvSpPr>
          <p:nvPr>
            <p:ph type="dt" idx="13"/>
          </p:nvPr>
        </p:nvSpPr>
        <p:spPr>
          <a:ln/>
        </p:spPr>
        <p:txBody>
          <a:bodyPr/>
          <a:lstStyle>
            <a:lvl1pPr>
              <a:defRPr/>
            </a:lvl1pPr>
          </a:lstStyle>
          <a:p>
            <a:endParaRPr lang="en-US" altLang="en-US" dirty="0"/>
          </a:p>
        </p:txBody>
      </p:sp>
      <p:sp>
        <p:nvSpPr>
          <p:cNvPr id="5" name="Shape 14"/>
          <p:cNvSpPr txBox="1">
            <a:spLocks noGrp="1"/>
          </p:cNvSpPr>
          <p:nvPr>
            <p:ph type="sldNum" idx="14"/>
          </p:nvPr>
        </p:nvSpPr>
        <p:spPr>
          <a:ln/>
        </p:spPr>
        <p:txBody>
          <a:bodyPr/>
          <a:lstStyle>
            <a:lvl1pPr>
              <a:defRPr/>
            </a:lvl1pPr>
          </a:lstStyle>
          <a:p>
            <a:fld id="{15353B9B-1C5D-4576-A7CC-836A0F4429E0}" type="slidenum">
              <a:rPr lang="en-US" altLang="en-US"/>
              <a:pPr/>
              <a:t>‹#›</a:t>
            </a:fld>
            <a:endParaRPr lang="en-US" altLang="en-US" dirty="0"/>
          </a:p>
        </p:txBody>
      </p:sp>
    </p:spTree>
    <p:extLst>
      <p:ext uri="{BB962C8B-B14F-4D97-AF65-F5344CB8AC3E}">
        <p14:creationId xmlns:p14="http://schemas.microsoft.com/office/powerpoint/2010/main" val="41181717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1027"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panose="020B0604020202020204" pitchFamily="34" charset="0"/>
            </a:endParaRPr>
          </a:p>
        </p:txBody>
      </p:sp>
      <p:sp>
        <p:nvSpPr>
          <p:cNvPr id="1028"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endParaRPr lang="en-US" altLang="en-US" dirty="0"/>
          </a:p>
        </p:txBody>
      </p:sp>
      <p:sp>
        <p:nvSpPr>
          <p:cNvPr id="1029"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endParaRPr lang="en-US" altLang="en-US" dirty="0"/>
          </a:p>
        </p:txBody>
      </p:sp>
      <p:sp>
        <p:nvSpPr>
          <p:cNvPr id="1030"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fld id="{BF7348ED-7D9A-43F8-9EE6-1442D767FC7F}" type="slidenum">
              <a:rPr lang="en-US" altLang="en-US"/>
              <a:pPr/>
              <a:t>‹#›</a:t>
            </a:fld>
            <a:endParaRPr lang="en-US" altLang="en-US" dirty="0"/>
          </a:p>
        </p:txBody>
      </p:sp>
      <p:pic>
        <p:nvPicPr>
          <p:cNvPr id="1031" name="Shape 15" descr="Pearson Logo"/>
          <p:cNvPicPr preferRelativeResize="0">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5"/>
          <p:cNvSpPr txBox="1">
            <a:spLocks/>
          </p:cNvSpPr>
          <p:nvPr userDrawn="1"/>
        </p:nvSpPr>
        <p:spPr>
          <a:xfrm>
            <a:off x="2670175" y="6450013"/>
            <a:ext cx="6089650" cy="231775"/>
          </a:xfrm>
          <a:prstGeom prst="rect">
            <a:avLst/>
          </a:prstGeom>
        </p:spPr>
        <p:txBody>
          <a:bodyPr anchor="ctr"/>
          <a:lst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eaLnBrk="1" hangingPunct="1"/>
            <a:r>
              <a:rPr lang="en-US" altLang="en-US" sz="1200" kern="0" dirty="0" smtClean="0">
                <a:solidFill>
                  <a:schemeClr val="tx1"/>
                </a:solidFill>
                <a:latin typeface="Verdana" panose="020B0604030504040204" pitchFamily="34" charset="0"/>
                <a:cs typeface="Arial" panose="020B0604020202020204" pitchFamily="34" charset="0"/>
              </a:rPr>
              <a:t>Copyright © 2016, 2013, 2010 Pearson Education, Inc. All Rights Reserved</a:t>
            </a:r>
          </a:p>
        </p:txBody>
      </p:sp>
    </p:spTree>
  </p:cSld>
  <p:clrMap bg1="lt1" tx1="dk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28" r:id="rId7"/>
    <p:sldLayoutId id="2147483729" r:id="rId8"/>
    <p:sldLayoutId id="2147483730" r:id="rId9"/>
    <p:sldLayoutId id="2147483731"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2051"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panose="020B0604020202020204" pitchFamily="34" charset="0"/>
            </a:endParaRPr>
          </a:p>
        </p:txBody>
      </p:sp>
      <p:sp>
        <p:nvSpPr>
          <p:cNvPr id="2052"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endParaRPr lang="en-US" altLang="en-US" dirty="0"/>
          </a:p>
        </p:txBody>
      </p:sp>
      <p:sp>
        <p:nvSpPr>
          <p:cNvPr id="2053"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endParaRPr lang="en-US" altLang="en-US" dirty="0"/>
          </a:p>
        </p:txBody>
      </p:sp>
      <p:sp>
        <p:nvSpPr>
          <p:cNvPr id="2054"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fld id="{695EA627-8E0E-455F-9948-89149D741D8C}" type="slidenum">
              <a:rPr lang="en-US" altLang="en-US"/>
              <a:pPr/>
              <a:t>‹#›</a:t>
            </a:fld>
            <a:endParaRPr lang="en-US" altLang="en-US" dirty="0"/>
          </a:p>
        </p:txBody>
      </p:sp>
      <p:pic>
        <p:nvPicPr>
          <p:cNvPr id="2055" name="Shape 15" descr="Pearson Logo"/>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763" r:id="rId1"/>
    <p:sldLayoutId id="2147483764" r:id="rId2"/>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0.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6.jpg"/><Relationship Id="rId4" Type="http://schemas.openxmlformats.org/officeDocument/2006/relationships/image" Target="../media/image5.wmf"/></Relationships>
</file>

<file path=ppt/slides/_rels/slide8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a:xfrm>
            <a:off x="457200" y="215900"/>
            <a:ext cx="8302625" cy="1098550"/>
          </a:xfrm>
        </p:spPr>
        <p:txBody>
          <a:bodyPr anchor="b"/>
          <a:lstStyle/>
          <a:p>
            <a:pPr eaLnBrk="1" hangingPunct="1">
              <a:spcBef>
                <a:spcPct val="0"/>
              </a:spcBef>
              <a:buFont typeface="Times New Roman" panose="02020603050405020304" pitchFamily="18" charset="0"/>
              <a:buNone/>
            </a:pPr>
            <a:r>
              <a:rPr lang="en-US" altLang="en-US" sz="3200" dirty="0" smtClean="0">
                <a:latin typeface="Times New Roman" panose="02020603050405020304" pitchFamily="18" charset="0"/>
                <a:cs typeface="Times New Roman" panose="02020603050405020304" pitchFamily="18" charset="0"/>
                <a:sym typeface="Times New Roman" panose="02020603050405020304" pitchFamily="18" charset="0"/>
              </a:rPr>
              <a:t>Introduction to Computing and Programming in Python™: A Multimedia Approach</a:t>
            </a:r>
          </a:p>
        </p:txBody>
      </p:sp>
      <p:sp>
        <p:nvSpPr>
          <p:cNvPr id="3" name="Text Placeholder 2"/>
          <p:cNvSpPr>
            <a:spLocks noGrp="1"/>
          </p:cNvSpPr>
          <p:nvPr>
            <p:ph type="body" idx="1"/>
          </p:nvPr>
        </p:nvSpPr>
        <p:spPr>
          <a:xfrm>
            <a:off x="457200" y="1379538"/>
            <a:ext cx="8302625" cy="374650"/>
          </a:xfrm>
        </p:spPr>
        <p:txBody>
          <a:bodyPr/>
          <a:lstStyle/>
          <a:p>
            <a:pPr eaLnBrk="1" fontAlgn="auto" hangingPunct="1">
              <a:spcAft>
                <a:spcPts val="0"/>
              </a:spcAft>
              <a:buSzPct val="100000"/>
              <a:defRPr/>
            </a:pPr>
            <a:r>
              <a:rPr lang="en-US" dirty="0" smtClean="0">
                <a:solidFill>
                  <a:schemeClr val="tx2"/>
                </a:solidFill>
                <a:latin typeface="+mn-lt"/>
              </a:rPr>
              <a:t>Fourth Edition</a:t>
            </a:r>
            <a:endParaRPr lang="en-US" dirty="0">
              <a:solidFill>
                <a:schemeClr val="tx2"/>
              </a:solidFill>
              <a:latin typeface="+mn-lt"/>
            </a:endParaRPr>
          </a:p>
        </p:txBody>
      </p:sp>
      <p:sp>
        <p:nvSpPr>
          <p:cNvPr id="4" name="Text Placeholder 3"/>
          <p:cNvSpPr>
            <a:spLocks noGrp="1"/>
          </p:cNvSpPr>
          <p:nvPr>
            <p:ph type="body" idx="2"/>
          </p:nvPr>
        </p:nvSpPr>
        <p:spPr>
          <a:xfrm>
            <a:off x="4876800" y="2286000"/>
            <a:ext cx="3657600" cy="739775"/>
          </a:xfrm>
        </p:spPr>
        <p:txBody>
          <a:bodyPr/>
          <a:lstStyle/>
          <a:p>
            <a:pPr algn="ctr" eaLnBrk="1" fontAlgn="auto" hangingPunct="1">
              <a:spcAft>
                <a:spcPts val="0"/>
              </a:spcAft>
              <a:buSzPct val="100000"/>
              <a:defRPr/>
            </a:pPr>
            <a:r>
              <a:rPr lang="en-US" b="1" dirty="0" smtClean="0">
                <a:latin typeface="+mn-lt"/>
              </a:rPr>
              <a:t>Chapter 17</a:t>
            </a:r>
            <a:endParaRPr lang="en-US" b="1" dirty="0">
              <a:latin typeface="+mn-lt"/>
            </a:endParaRPr>
          </a:p>
        </p:txBody>
      </p:sp>
      <p:sp>
        <p:nvSpPr>
          <p:cNvPr id="5" name="Text Placeholder 4"/>
          <p:cNvSpPr>
            <a:spLocks noGrp="1"/>
          </p:cNvSpPr>
          <p:nvPr>
            <p:ph type="body" idx="3"/>
          </p:nvPr>
        </p:nvSpPr>
        <p:spPr>
          <a:xfrm>
            <a:off x="4876800" y="3143250"/>
            <a:ext cx="3657600" cy="1211263"/>
          </a:xfrm>
        </p:spPr>
        <p:txBody>
          <a:bodyPr/>
          <a:lstStyle/>
          <a:p>
            <a:pPr algn="ctr" eaLnBrk="1" hangingPunct="1"/>
            <a:r>
              <a:rPr lang="en-US" altLang="en-US" dirty="0" smtClean="0">
                <a:latin typeface="+mn-lt"/>
              </a:rPr>
              <a:t>Object-Oriented Programming</a:t>
            </a:r>
            <a:endParaRPr lang="en-US" altLang="en-US" dirty="0">
              <a:latin typeface="+mn-lt"/>
            </a:endParaRPr>
          </a:p>
        </p:txBody>
      </p:sp>
      <p:pic>
        <p:nvPicPr>
          <p:cNvPr id="38918" name="Picture 6" descr="Front Cover: Introduction to Computing and Programming in Python™: A Multimedia Approach Fourth Edition by Guzdial and Ericso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738" y="1927225"/>
            <a:ext cx="3509962" cy="43957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8919" name="Text Placeholder 5"/>
          <p:cNvSpPr txBox="1">
            <a:spLocks noGrp="1"/>
          </p:cNvSpPr>
          <p:nvPr>
            <p:ph type="body" idx="13"/>
          </p:nvPr>
        </p:nvSpPr>
        <p:spPr>
          <a:xfrm>
            <a:off x="2670175" y="6450013"/>
            <a:ext cx="6089650" cy="231775"/>
          </a:xfrm>
        </p:spPr>
        <p:txBody>
          <a:bodyPr anchor="ctr"/>
          <a:lstStyle/>
          <a:p>
            <a:pPr algn="r" eaLnBrk="1" hangingPunct="1">
              <a:spcBef>
                <a:spcPct val="0"/>
              </a:spcBef>
              <a:buFontTx/>
              <a:buNone/>
            </a:pPr>
            <a:r>
              <a:rPr lang="en-US" altLang="en-US" sz="1200" dirty="0" smtClean="0">
                <a:solidFill>
                  <a:schemeClr val="tx1"/>
                </a:solidFill>
                <a:latin typeface="Verdana" panose="020B0604030504040204" pitchFamily="34" charset="0"/>
                <a:cs typeface="Arial" panose="020B0604020202020204" pitchFamily="34" charset="0"/>
                <a:sym typeface="Arial" panose="020B0604020202020204" pitchFamily="34" charset="0"/>
              </a:rPr>
              <a:t>Copyright © 2016, 2013, 2010 Pearson Education, Inc. All Rights Reserved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Alan Kay</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939236"/>
          </a:xfrm>
        </p:spPr>
        <p:txBody>
          <a:bodyPr>
            <a:spAutoFit/>
          </a:bodyPr>
          <a:lstStyle/>
          <a:p>
            <a:pPr marL="255651" indent="-255651" eaLnBrk="1" hangingPunct="1">
              <a:tabLst/>
              <a:defRPr/>
            </a:pPr>
            <a:r>
              <a:rPr lang="en-US" altLang="en-US" sz="2400" kern="1200" dirty="0">
                <a:solidFill>
                  <a:srgbClr val="000000"/>
                </a:solidFill>
                <a:latin typeface="Arial (Body)"/>
                <a:ea typeface="ＭＳ Ｐゴシック" charset="-128"/>
              </a:rPr>
              <a:t>U. Utah PhD student in 1966</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Read Sketchpad, Ported Simula</a:t>
            </a:r>
          </a:p>
          <a:p>
            <a:pPr marL="255651" indent="-255651" eaLnBrk="1" hangingPunct="1">
              <a:tabLst/>
              <a:defRPr/>
            </a:pPr>
            <a:r>
              <a:rPr lang="en-US" altLang="en-US" sz="2400" kern="1200" dirty="0">
                <a:solidFill>
                  <a:srgbClr val="000000"/>
                </a:solidFill>
                <a:latin typeface="Arial (Body)"/>
                <a:ea typeface="ＭＳ Ｐゴシック" charset="-128"/>
              </a:rPr>
              <a:t>Saw </a:t>
            </a:r>
            <a:r>
              <a:rPr lang="en-US" altLang="en-US" sz="2400" kern="1200" dirty="0" smtClean="0">
                <a:solidFill>
                  <a:srgbClr val="000000"/>
                </a:solidFill>
                <a:latin typeface="Arial (Body)"/>
                <a:ea typeface="ＭＳ Ｐゴシック" charset="-128"/>
              </a:rPr>
              <a:t>“objects” </a:t>
            </a:r>
            <a:r>
              <a:rPr lang="en-US" altLang="en-US" sz="2400" kern="1200" dirty="0">
                <a:solidFill>
                  <a:srgbClr val="000000"/>
                </a:solidFill>
                <a:latin typeface="Arial (Body)"/>
                <a:ea typeface="ＭＳ Ｐゴシック" charset="-128"/>
              </a:rPr>
              <a:t>as the future of computer science</a:t>
            </a:r>
          </a:p>
          <a:p>
            <a:pPr marL="255651" indent="-255651" eaLnBrk="1" hangingPunct="1">
              <a:tabLst/>
              <a:defRPr/>
            </a:pPr>
            <a:r>
              <a:rPr lang="en-US" altLang="en-US" sz="2400" kern="1200" dirty="0">
                <a:solidFill>
                  <a:srgbClr val="000000"/>
                </a:solidFill>
                <a:latin typeface="Arial (Body)"/>
                <a:ea typeface="ＭＳ Ｐゴシック" charset="-128"/>
              </a:rPr>
              <a:t>His dissertation: Flex, an object-oriented personal computer</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A personal computer was a radical idea </a:t>
            </a:r>
            <a:r>
              <a:rPr lang="en-US" altLang="en-US" sz="2400" kern="1200" dirty="0" smtClean="0">
                <a:solidFill>
                  <a:srgbClr val="000000"/>
                </a:solidFill>
                <a:latin typeface="Arial (Body)"/>
                <a:ea typeface="ＭＳ Ｐゴシック" charset="-128"/>
                <a:cs typeface="+mn-cs"/>
              </a:rPr>
              <a:t>then</a:t>
            </a:r>
            <a:endParaRPr lang="en-US" altLang="en-US" sz="2400" kern="1200" dirty="0">
              <a:solidFill>
                <a:srgbClr val="000000"/>
              </a:solidFill>
              <a:latin typeface="Arial (Body)"/>
              <a:ea typeface="ＭＳ Ｐゴシック" charset="-128"/>
              <a:cs typeface="+mn-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a:spAutoFit/>
          </a:bodyPr>
          <a:lstStyle/>
          <a:p>
            <a:pPr eaLnBrk="1" fontAlgn="auto" hangingPunct="1">
              <a:spcAft>
                <a:spcPts val="0"/>
              </a:spcAft>
              <a:buFont typeface="Times New Roman"/>
              <a:buNone/>
              <a:defRPr/>
            </a:pPr>
            <a:r>
              <a:rPr lang="en-US" altLang="en-US" b="1" kern="1200" dirty="0" smtClean="0">
                <a:solidFill>
                  <a:srgbClr val="007FA3"/>
                </a:solidFill>
                <a:latin typeface="Times New Roman" panose="02020603050405020304" pitchFamily="18" charset="0"/>
                <a:ea typeface="ＭＳ Ｐゴシック" charset="0"/>
                <a:cs typeface="+mj-cs"/>
                <a:sym typeface="Times New Roman"/>
              </a:rPr>
              <a:t>“A Personal Computer for Children of All Ages”</a:t>
            </a:r>
            <a:endParaRPr lang="en-US" altLang="en-US" b="1" kern="1200" dirty="0">
              <a:solidFill>
                <a:srgbClr val="007FA3"/>
              </a:solidFill>
              <a:latin typeface="Times New Roman" panose="02020603050405020304" pitchFamily="18" charset="0"/>
              <a:ea typeface="ＭＳ Ｐゴシック" charset="0"/>
              <a:cs typeface="+mj-cs"/>
              <a:sym typeface="Times New Roman"/>
            </a:endParaRPr>
          </a:p>
        </p:txBody>
      </p:sp>
      <p:sp>
        <p:nvSpPr>
          <p:cNvPr id="3" name="Content Placeholder 2"/>
          <p:cNvSpPr>
            <a:spLocks noGrp="1"/>
          </p:cNvSpPr>
          <p:nvPr>
            <p:ph type="body" idx="1"/>
          </p:nvPr>
        </p:nvSpPr>
        <p:spPr>
          <a:xfrm>
            <a:off x="457200" y="1600200"/>
            <a:ext cx="4196687" cy="3677900"/>
          </a:xfrm>
        </p:spPr>
        <p:txBody>
          <a:bodyPr wrap="square">
            <a:spAutoFit/>
          </a:bodyPr>
          <a:lstStyle/>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ＭＳ Ｐゴシック" charset="-128"/>
                <a:sym typeface="Arial"/>
              </a:rPr>
              <a:t>Flex, an object-oriented personal computer</a:t>
            </a:r>
          </a:p>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ＭＳ Ｐゴシック" charset="-128"/>
                <a:sym typeface="Arial"/>
              </a:rPr>
              <a:t>Enabled by </a:t>
            </a:r>
            <a:r>
              <a:rPr lang="en-US" altLang="en-US" sz="2400" kern="1200" dirty="0" smtClean="0">
                <a:latin typeface="Arial (Body)"/>
                <a:ea typeface="ＭＳ Ｐゴシック" charset="-128"/>
                <a:sym typeface="Arial"/>
              </a:rPr>
              <a:t>Moore</a:t>
            </a:r>
            <a:r>
              <a:rPr lang="fr-FR" altLang="en-US" sz="2400" kern="1200" dirty="0" smtClean="0">
                <a:latin typeface="Arial (Body)"/>
                <a:ea typeface="ＭＳ Ｐゴシック" charset="-128"/>
                <a:sym typeface="Arial"/>
              </a:rPr>
              <a:t>’</a:t>
            </a:r>
            <a:r>
              <a:rPr lang="en-US" altLang="en-US" sz="2400" kern="1200" dirty="0" smtClean="0">
                <a:latin typeface="Arial (Body)"/>
                <a:ea typeface="ＭＳ Ｐゴシック" charset="-128"/>
                <a:sym typeface="Arial"/>
              </a:rPr>
              <a:t>s </a:t>
            </a:r>
            <a:r>
              <a:rPr lang="en-US" altLang="en-US" sz="2400" kern="1200" dirty="0">
                <a:latin typeface="Arial (Body)"/>
                <a:ea typeface="ＭＳ Ｐゴシック" charset="-128"/>
                <a:sym typeface="Arial"/>
              </a:rPr>
              <a:t>Law</a:t>
            </a:r>
          </a:p>
          <a:p>
            <a:pPr marL="741553" lvl="1" indent="-284353" eaLnBrk="1" hangingPunct="1">
              <a:spcBef>
                <a:spcPts val="600"/>
              </a:spcBef>
              <a:buClr>
                <a:srgbClr val="007FA3"/>
              </a:buClr>
              <a:buSzPct val="100000"/>
              <a:buFont typeface="Arial" panose="020B0604020202020204" pitchFamily="34" charset="0"/>
              <a:buChar char="–"/>
              <a:defRPr/>
            </a:pPr>
            <a:r>
              <a:rPr lang="en-US" altLang="en-US" sz="2400" kern="1200" dirty="0">
                <a:latin typeface="Arial (Body)"/>
                <a:ea typeface="ＭＳ Ｐゴシック" charset="-128"/>
                <a:cs typeface="+mn-cs"/>
                <a:sym typeface="Arial"/>
              </a:rPr>
              <a:t>Imagining personal computing in 1969</a:t>
            </a:r>
          </a:p>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ＭＳ Ｐゴシック" charset="-128"/>
                <a:sym typeface="Arial"/>
              </a:rPr>
              <a:t>Computer as meta-medium</a:t>
            </a:r>
          </a:p>
          <a:p>
            <a:pPr marL="741553" lvl="1" indent="-284353" eaLnBrk="1" hangingPunct="1">
              <a:spcBef>
                <a:spcPts val="600"/>
              </a:spcBef>
              <a:buClr>
                <a:srgbClr val="007FA3"/>
              </a:buClr>
              <a:buSzPct val="100000"/>
              <a:buFont typeface="Arial" panose="020B0604020202020204" pitchFamily="34" charset="0"/>
              <a:buChar char="–"/>
              <a:defRPr/>
            </a:pPr>
            <a:r>
              <a:rPr lang="en-US" altLang="en-US" sz="2400" kern="1200" dirty="0">
                <a:latin typeface="Arial (Body)"/>
                <a:ea typeface="ＭＳ Ｐゴシック" charset="-128"/>
                <a:cs typeface="+mn-cs"/>
                <a:sym typeface="Arial"/>
              </a:rPr>
              <a:t>The first medium to encompass other media</a:t>
            </a:r>
          </a:p>
        </p:txBody>
      </p:sp>
      <p:pic>
        <p:nvPicPr>
          <p:cNvPr id="50182" name="Picture 2" descr="A cartoon depicting kids using the flex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513" y="1624597"/>
            <a:ext cx="3200400"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type="body" idx="2"/>
          </p:nvPr>
        </p:nvSpPr>
        <p:spPr>
          <a:xfrm>
            <a:off x="5404513" y="4158620"/>
            <a:ext cx="3282287" cy="1415742"/>
          </a:xfrm>
        </p:spPr>
        <p:txBody>
          <a:bodyPr wrap="square">
            <a:spAutoFit/>
          </a:bodyPr>
          <a:lstStyle/>
          <a:p>
            <a:pPr marL="0" indent="0" eaLnBrk="1" hangingPunct="1">
              <a:spcBef>
                <a:spcPts val="1500"/>
              </a:spcBef>
              <a:buClr>
                <a:srgbClr val="007FA3"/>
              </a:buClr>
              <a:buSzPct val="100000"/>
              <a:buNone/>
              <a:defRPr/>
            </a:pPr>
            <a:r>
              <a:rPr lang="en-US" altLang="en-US" sz="2000" kern="1200" dirty="0">
                <a:latin typeface="Arial (Body)"/>
                <a:ea typeface="ＭＳ Ｐゴシック" charset="-128"/>
                <a:cs typeface="+mn-cs"/>
                <a:sym typeface="Arial"/>
              </a:rPr>
              <a:t>A </a:t>
            </a:r>
            <a:r>
              <a:rPr lang="en-US" altLang="en-US" sz="2000" kern="1200" dirty="0" smtClean="0">
                <a:latin typeface="Arial (Body)"/>
                <a:ea typeface="ＭＳ Ｐゴシック" charset="-128"/>
                <a:cs typeface="+mn-cs"/>
                <a:sym typeface="Arial"/>
              </a:rPr>
              <a:t>1970</a:t>
            </a:r>
            <a:r>
              <a:rPr lang="fr-FR" altLang="ja-JP" sz="2000" kern="1200" dirty="0" smtClean="0">
                <a:latin typeface="Arial (Body)"/>
                <a:ea typeface="ＭＳ Ｐゴシック" charset="-128"/>
                <a:cs typeface="+mn-cs"/>
                <a:sym typeface="Arial"/>
              </a:rPr>
              <a:t>’</a:t>
            </a:r>
            <a:r>
              <a:rPr lang="en-US" altLang="ja-JP" sz="2000" kern="1200" dirty="0" smtClean="0">
                <a:latin typeface="Arial (Body)"/>
                <a:ea typeface="ＭＳ Ｐゴシック" charset="-128"/>
                <a:cs typeface="+mn-cs"/>
                <a:sym typeface="Arial"/>
              </a:rPr>
              <a:t>s </a:t>
            </a:r>
            <a:r>
              <a:rPr lang="en-US" altLang="ja-JP" sz="2000" kern="1200" dirty="0">
                <a:latin typeface="Arial (Body)"/>
                <a:ea typeface="ＭＳ Ｐゴシック" charset="-128"/>
                <a:cs typeface="+mn-cs"/>
                <a:sym typeface="Arial"/>
              </a:rPr>
              <a:t>depiction of </a:t>
            </a:r>
            <a:r>
              <a:rPr lang="en-US" altLang="ja-JP" sz="2000" kern="1200" dirty="0" smtClean="0">
                <a:latin typeface="Arial (Body)"/>
                <a:ea typeface="ＭＳ Ｐゴシック" charset="-128"/>
                <a:cs typeface="+mn-cs"/>
                <a:sym typeface="Arial"/>
              </a:rPr>
              <a:t>students using </a:t>
            </a:r>
            <a:r>
              <a:rPr lang="en-US" altLang="ja-JP" sz="2000" kern="1200" dirty="0">
                <a:latin typeface="Arial (Body)"/>
                <a:ea typeface="ＭＳ Ｐゴシック" charset="-128"/>
                <a:cs typeface="+mn-cs"/>
                <a:sym typeface="Arial"/>
              </a:rPr>
              <a:t>an object-oriented system based on </a:t>
            </a:r>
            <a:r>
              <a:rPr lang="en-US" altLang="ja-JP" sz="2000" kern="1200" dirty="0" smtClean="0">
                <a:latin typeface="Arial (Body)"/>
                <a:ea typeface="ＭＳ Ｐゴシック" charset="-128"/>
                <a:cs typeface="+mn-cs"/>
                <a:sym typeface="Arial"/>
              </a:rPr>
              <a:t>Flex</a:t>
            </a:r>
            <a:endParaRPr lang="en-US" altLang="en-US" sz="2000" kern="1200" dirty="0">
              <a:latin typeface="Arial (Body)"/>
              <a:ea typeface="ＭＳ Ｐゴシック" charset="-128"/>
              <a:cs typeface="+mn-cs"/>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Kay’s Insights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a:spAutoFit/>
          </a:bodyPr>
          <a:lstStyle/>
          <a:p>
            <a:pPr marL="255651" indent="-255651" eaLnBrk="1" hangingPunct="1">
              <a:tabLst/>
              <a:defRPr/>
            </a:pPr>
            <a:r>
              <a:rPr lang="en-US" altLang="en-US" sz="2400" kern="1200" dirty="0" smtClean="0">
                <a:solidFill>
                  <a:srgbClr val="000000"/>
                </a:solidFill>
                <a:latin typeface="Arial (Body)"/>
                <a:ea typeface="ＭＳ Ｐゴシック" charset="-128"/>
              </a:rPr>
              <a:t>“Computer” </a:t>
            </a:r>
            <a:r>
              <a:rPr lang="en-US" altLang="en-US" sz="2400" kern="1200" dirty="0">
                <a:solidFill>
                  <a:srgbClr val="000000"/>
                </a:solidFill>
                <a:latin typeface="Arial (Body)"/>
                <a:ea typeface="ＭＳ Ｐゴシック" charset="-128"/>
              </a:rPr>
              <a:t>as collection of Networked Computers</a:t>
            </a:r>
          </a:p>
          <a:p>
            <a:pPr marL="255651" indent="-255651" eaLnBrk="1" hangingPunct="1">
              <a:tabLst/>
              <a:defRPr/>
            </a:pPr>
            <a:r>
              <a:rPr lang="en-US" altLang="en-US" sz="2400" kern="1200" dirty="0">
                <a:solidFill>
                  <a:srgbClr val="000000"/>
                </a:solidFill>
                <a:latin typeface="Arial (Body)"/>
                <a:ea typeface="ＭＳ Ｐゴシック" charset="-128"/>
              </a:rPr>
              <a:t>All software is simulating the real world</a:t>
            </a:r>
          </a:p>
          <a:p>
            <a:pPr marL="255651" indent="-255651" eaLnBrk="1" hangingPunct="1">
              <a:tabLst/>
              <a:defRPr/>
            </a:pPr>
            <a:r>
              <a:rPr lang="en-US" altLang="en-US" sz="2400" kern="1200" dirty="0">
                <a:solidFill>
                  <a:srgbClr val="000000"/>
                </a:solidFill>
                <a:latin typeface="Arial (Body)"/>
                <a:ea typeface="ＭＳ Ｐゴシック" charset="-128"/>
              </a:rPr>
              <a:t>Biology as model for objects</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Bacterium has 120M of info</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graphicFrame>
        <p:nvGraphicFramePr>
          <p:cNvPr id="5" name="Object 4" descr="Photo of a person using Dynabook."/>
          <p:cNvGraphicFramePr>
            <a:graphicFrameLocks noChangeAspect="1"/>
          </p:cNvGraphicFramePr>
          <p:nvPr>
            <p:extLst>
              <p:ext uri="{D42A27DB-BD31-4B8C-83A1-F6EECF244321}">
                <p14:modId xmlns:p14="http://schemas.microsoft.com/office/powerpoint/2010/main" val="2865039658"/>
              </p:ext>
            </p:extLst>
          </p:nvPr>
        </p:nvGraphicFramePr>
        <p:xfrm>
          <a:off x="5195288" y="3263725"/>
          <a:ext cx="1018964" cy="412438"/>
        </p:xfrm>
        <a:graphic>
          <a:graphicData uri="http://schemas.openxmlformats.org/presentationml/2006/ole">
            <mc:AlternateContent xmlns:mc="http://schemas.openxmlformats.org/markup-compatibility/2006">
              <mc:Choice xmlns:v="urn:schemas-microsoft-com:vml" Requires="v">
                <p:oleObj spid="_x0000_s1182" name="Equation" r:id="rId3" imgW="533160" imgH="215640" progId="Equation.DSMT4">
                  <p:embed/>
                </p:oleObj>
              </mc:Choice>
              <mc:Fallback>
                <p:oleObj name="Equation" r:id="rId3" imgW="533160" imgH="215640" progId="Equation.DSMT4">
                  <p:embed/>
                  <p:pic>
                    <p:nvPicPr>
                      <p:cNvPr id="0" name=""/>
                      <p:cNvPicPr/>
                      <p:nvPr/>
                    </p:nvPicPr>
                    <p:blipFill>
                      <a:blip r:embed="rId4"/>
                      <a:stretch>
                        <a:fillRect/>
                      </a:stretch>
                    </p:blipFill>
                    <p:spPr>
                      <a:xfrm>
                        <a:off x="5195288" y="3263725"/>
                        <a:ext cx="1018964" cy="412438"/>
                      </a:xfrm>
                      <a:prstGeom prst="rect">
                        <a:avLst/>
                      </a:prstGeom>
                    </p:spPr>
                  </p:pic>
                </p:oleObj>
              </mc:Fallback>
            </mc:AlternateContent>
          </a:graphicData>
        </a:graphic>
      </p:graphicFrame>
      <p:sp>
        <p:nvSpPr>
          <p:cNvPr id="4" name="Text Placeholder 3"/>
          <p:cNvSpPr>
            <a:spLocks noGrp="1"/>
          </p:cNvSpPr>
          <p:nvPr>
            <p:ph type="body" idx="2"/>
          </p:nvPr>
        </p:nvSpPr>
        <p:spPr>
          <a:xfrm>
            <a:off x="457200" y="3152634"/>
            <a:ext cx="8229600" cy="2987178"/>
          </a:xfrm>
        </p:spPr>
        <p:txBody>
          <a:bodyPr/>
          <a:lstStyle/>
          <a:p>
            <a:pPr marL="723900" lvl="1" indent="5021263" eaLnBrk="1" hangingPunct="1">
              <a:buNone/>
              <a:defRPr/>
            </a:pPr>
            <a:r>
              <a:rPr lang="en-US" altLang="en-US" sz="2400" kern="1200" dirty="0" smtClean="0">
                <a:solidFill>
                  <a:srgbClr val="000000"/>
                </a:solidFill>
                <a:latin typeface="Arial (Body)"/>
                <a:ea typeface="ＭＳ Ｐゴシック" charset="-128"/>
              </a:rPr>
              <a:t>of </a:t>
            </a:r>
            <a:r>
              <a:rPr lang="en-US" altLang="en-US" sz="2400" kern="1200" dirty="0">
                <a:solidFill>
                  <a:srgbClr val="000000"/>
                </a:solidFill>
                <a:latin typeface="Arial (Body)"/>
                <a:ea typeface="ＭＳ Ｐゴシック" charset="-128"/>
              </a:rPr>
              <a:t>a Cell, and we have 1013 of these in us.</a:t>
            </a:r>
          </a:p>
          <a:p>
            <a:pPr lvl="2" eaLnBrk="1" hangingPunct="1">
              <a:defRPr/>
            </a:pPr>
            <a:r>
              <a:rPr lang="en-US" altLang="en-US" sz="2400" kern="1200" dirty="0">
                <a:solidFill>
                  <a:srgbClr val="000000"/>
                </a:solidFill>
                <a:latin typeface="Arial (Body)"/>
                <a:ea typeface="ＭＳ Ｐゴシック" charset="-128"/>
              </a:rPr>
              <a:t>Talk about processing power! Talk about managing complexity!</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rPr>
              <a:t>What man-made things can scale like that?</a:t>
            </a:r>
          </a:p>
          <a:p>
            <a:pPr lvl="2" eaLnBrk="1" hangingPunct="1">
              <a:defRPr/>
            </a:pPr>
            <a:r>
              <a:rPr lang="en-US" altLang="en-US" sz="2400" kern="1200" dirty="0">
                <a:solidFill>
                  <a:srgbClr val="000000"/>
                </a:solidFill>
                <a:latin typeface="Arial (Body)"/>
                <a:ea typeface="ＭＳ Ｐゴシック" charset="-128"/>
              </a:rPr>
              <a:t>Stick a million dog houses together to get the Empire State Building</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Birth of Objects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a:spAutoFit/>
          </a:bodyPr>
          <a:lstStyle/>
          <a:p>
            <a:pPr marL="255651" indent="-255651" eaLnBrk="1" hangingPunct="1">
              <a:tabLst/>
              <a:defRPr/>
            </a:pPr>
            <a:r>
              <a:rPr lang="en-US" altLang="en-US" sz="2400" kern="1200" dirty="0">
                <a:solidFill>
                  <a:srgbClr val="000000"/>
                </a:solidFill>
                <a:latin typeface="Arial (Body)"/>
                <a:ea typeface="ＭＳ Ｐゴシック" charset="-128"/>
              </a:rPr>
              <a:t>Objects as models of real world entities</a:t>
            </a:r>
          </a:p>
          <a:p>
            <a:pPr marL="255651" indent="-255651" eaLnBrk="1" hangingPunct="1">
              <a:tabLst/>
              <a:defRPr/>
            </a:pPr>
            <a:r>
              <a:rPr lang="en-US" altLang="en-US" sz="2400" kern="1200" dirty="0">
                <a:solidFill>
                  <a:srgbClr val="000000"/>
                </a:solidFill>
                <a:latin typeface="Arial (Body)"/>
                <a:ea typeface="ＭＳ Ｐゴシック" charset="-128"/>
              </a:rPr>
              <a:t>Objects as Cells</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Independent, indivisible, interacting—in standard ways</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Scales well</a:t>
            </a:r>
          </a:p>
          <a:p>
            <a:pPr lvl="2" eaLnBrk="1" hangingPunct="1">
              <a:defRPr/>
            </a:pPr>
            <a:r>
              <a:rPr lang="en-US" altLang="en-US" sz="2400" kern="1200" dirty="0">
                <a:solidFill>
                  <a:srgbClr val="000000"/>
                </a:solidFill>
                <a:latin typeface="Arial (Body)"/>
                <a:ea typeface="ＭＳ Ｐゴシック" charset="-128"/>
                <a:cs typeface="+mn-cs"/>
              </a:rPr>
              <a:t>Complexity: Distributed responsibility</a:t>
            </a:r>
          </a:p>
          <a:p>
            <a:pPr lvl="2" eaLnBrk="1" hangingPunct="1">
              <a:defRPr/>
            </a:pPr>
            <a:r>
              <a:rPr lang="en-US" altLang="en-US" sz="2400" kern="1200" dirty="0">
                <a:solidFill>
                  <a:srgbClr val="000000"/>
                </a:solidFill>
                <a:latin typeface="Arial (Body)"/>
                <a:ea typeface="ＭＳ Ｐゴシック" charset="-128"/>
                <a:cs typeface="+mn-cs"/>
              </a:rPr>
              <a:t>Robustness: Independent</a:t>
            </a:r>
          </a:p>
          <a:p>
            <a:pPr lvl="2" eaLnBrk="1" hangingPunct="1">
              <a:defRPr/>
            </a:pPr>
            <a:r>
              <a:rPr lang="en-US" altLang="en-US" sz="2400" kern="1200" dirty="0">
                <a:solidFill>
                  <a:srgbClr val="000000"/>
                </a:solidFill>
                <a:latin typeface="Arial (Body)"/>
                <a:ea typeface="ＭＳ Ｐゴシック" charset="-128"/>
                <a:cs typeface="+mn-cs"/>
              </a:rPr>
              <a:t>Supporting growth: Same mechanism everywhere</a:t>
            </a:r>
          </a:p>
          <a:p>
            <a:pPr lvl="2" eaLnBrk="1" hangingPunct="1">
              <a:defRPr/>
            </a:pPr>
            <a:r>
              <a:rPr lang="en-US" altLang="en-US" sz="2400" kern="1200" dirty="0">
                <a:solidFill>
                  <a:srgbClr val="000000"/>
                </a:solidFill>
                <a:latin typeface="Arial (Body)"/>
                <a:ea typeface="ＭＳ Ｐゴシック" charset="-128"/>
                <a:cs typeface="+mn-cs"/>
              </a:rPr>
              <a:t>Reuse: Provide services, just like in real </a:t>
            </a:r>
            <a:r>
              <a:rPr lang="en-US" altLang="en-US" sz="2400" kern="1200" dirty="0" smtClean="0">
                <a:solidFill>
                  <a:srgbClr val="000000"/>
                </a:solidFill>
                <a:latin typeface="Arial (Body)"/>
                <a:ea typeface="ＭＳ Ｐゴシック" charset="-128"/>
                <a:cs typeface="+mn-cs"/>
              </a:rPr>
              <a:t>world</a:t>
            </a:r>
            <a:endParaRPr lang="en-US" altLang="en-US" sz="2400" kern="1200" dirty="0">
              <a:solidFill>
                <a:srgbClr val="000000"/>
              </a:solidFill>
              <a:latin typeface="Arial (Body)"/>
              <a:ea typeface="ＭＳ Ｐゴシック" charset="-128"/>
              <a:cs typeface="+mn-c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Alan Kay’s Dynabook (1972)</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a:spAutoFit/>
          </a:bodyPr>
          <a:lstStyle/>
          <a:p>
            <a:pPr marL="255651" indent="-255651" eaLnBrk="1" hangingPunct="1">
              <a:tabLst/>
              <a:defRPr/>
            </a:pPr>
            <a:r>
              <a:rPr lang="en-US" altLang="en-US" sz="2400" kern="1200" dirty="0">
                <a:solidFill>
                  <a:srgbClr val="000000"/>
                </a:solidFill>
                <a:latin typeface="Arial (Body)"/>
                <a:ea typeface="ＭＳ Ｐゴシック" charset="-128"/>
              </a:rPr>
              <a:t>Alan Kay sees the Computer as </a:t>
            </a:r>
            <a:r>
              <a:rPr lang="en-US" altLang="en-US" sz="2400" kern="1200" dirty="0" smtClean="0">
                <a:solidFill>
                  <a:srgbClr val="000000"/>
                </a:solidFill>
                <a:latin typeface="Arial (Body)"/>
                <a:ea typeface="ＭＳ Ｐゴシック" charset="-128"/>
              </a:rPr>
              <a:t>Man</a:t>
            </a:r>
            <a:r>
              <a:rPr lang="fr-FR" altLang="en-US"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s </a:t>
            </a:r>
            <a:r>
              <a:rPr lang="en-US" altLang="en-US" sz="2400" kern="1200" dirty="0">
                <a:solidFill>
                  <a:srgbClr val="000000"/>
                </a:solidFill>
                <a:latin typeface="Arial (Body)"/>
                <a:ea typeface="ＭＳ Ｐゴシック" charset="-128"/>
              </a:rPr>
              <a:t>first metamedium</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A medium that can represent any other media: Animation, graphics, sound, photography, etc.</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Programming is yet another medium</a:t>
            </a:r>
          </a:p>
          <a:p>
            <a:pPr marL="255651" indent="-255651" eaLnBrk="1" hangingPunct="1">
              <a:tabLst/>
              <a:defRPr/>
            </a:pPr>
            <a:r>
              <a:rPr lang="en-US" altLang="en-US" sz="2400" kern="1200" dirty="0">
                <a:solidFill>
                  <a:srgbClr val="000000"/>
                </a:solidFill>
                <a:latin typeface="Arial (Body)"/>
                <a:ea typeface="ＭＳ Ｐゴシック" charset="-128"/>
              </a:rPr>
              <a:t>The Dynabook is a (yet mythical) computer for creative metamedia exploration and reading</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Handheld, wireless network connection</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Writing (typing), drawing and painting, sound recording, music composition and synthesis</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End-user </a:t>
            </a:r>
            <a:r>
              <a:rPr lang="en-US" altLang="en-US" sz="2400" kern="1200" dirty="0" smtClean="0">
                <a:solidFill>
                  <a:srgbClr val="000000"/>
                </a:solidFill>
                <a:latin typeface="Arial (Body)"/>
                <a:ea typeface="ＭＳ Ｐゴシック" charset="-128"/>
                <a:cs typeface="+mn-cs"/>
              </a:rPr>
              <a:t>programming</a:t>
            </a:r>
            <a:endParaRPr lang="en-US" altLang="en-US" sz="2400" kern="1200" dirty="0">
              <a:solidFill>
                <a:srgbClr val="000000"/>
              </a:solidFill>
              <a:latin typeface="Arial (Body)"/>
              <a:ea typeface="ＭＳ Ｐゴシック" charset="-128"/>
              <a:cs typeface="+mn-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5878"/>
            <a:ext cx="8229600" cy="1169521"/>
          </a:xfrm>
        </p:spPr>
        <p:txBody>
          <a:bodyPr anchor="b">
            <a:spAutoFit/>
          </a:bodyPr>
          <a:lstStyle/>
          <a:p>
            <a:pPr eaLnBrk="1" fontAlgn="auto" hangingPunct="1">
              <a:spcAft>
                <a:spcPts val="0"/>
              </a:spcAft>
              <a:buFont typeface="Times New Roman"/>
              <a:buNone/>
              <a:defRPr/>
            </a:pPr>
            <a:r>
              <a:rPr lang="en-US" altLang="en-US" sz="3200" b="1" kern="1200" dirty="0" smtClean="0">
                <a:solidFill>
                  <a:srgbClr val="007FA3"/>
                </a:solidFill>
                <a:latin typeface="Times New Roman" panose="02020603050405020304" pitchFamily="18" charset="0"/>
                <a:ea typeface="+mj-ea"/>
                <a:cs typeface="+mj-cs"/>
                <a:sym typeface="Times New Roman"/>
              </a:rPr>
              <a:t>Prototype Dynabook (Xerox P</a:t>
            </a:r>
            <a:r>
              <a:rPr lang="en-US" altLang="en-US" sz="100" b="1" kern="1200" dirty="0" smtClean="0">
                <a:solidFill>
                  <a:srgbClr val="007FA3"/>
                </a:solidFill>
                <a:latin typeface="Times New Roman" panose="02020603050405020304" pitchFamily="18" charset="0"/>
                <a:ea typeface="+mj-ea"/>
                <a:cs typeface="+mj-cs"/>
                <a:sym typeface="Times New Roman"/>
              </a:rPr>
              <a:t> </a:t>
            </a:r>
            <a:r>
              <a:rPr lang="en-US" altLang="en-US" sz="3200" b="1" kern="1200" dirty="0" smtClean="0">
                <a:solidFill>
                  <a:srgbClr val="007FA3"/>
                </a:solidFill>
                <a:latin typeface="Times New Roman" panose="02020603050405020304" pitchFamily="18" charset="0"/>
                <a:ea typeface="+mj-ea"/>
                <a:cs typeface="+mj-cs"/>
                <a:sym typeface="Times New Roman"/>
              </a:rPr>
              <a:t>A</a:t>
            </a:r>
            <a:r>
              <a:rPr lang="en-US" altLang="en-US" sz="100" b="1" kern="1200" dirty="0" smtClean="0">
                <a:solidFill>
                  <a:srgbClr val="007FA3"/>
                </a:solidFill>
                <a:latin typeface="Times New Roman" panose="02020603050405020304" pitchFamily="18" charset="0"/>
                <a:ea typeface="+mj-ea"/>
                <a:cs typeface="+mj-cs"/>
                <a:sym typeface="Times New Roman"/>
              </a:rPr>
              <a:t> </a:t>
            </a:r>
            <a:r>
              <a:rPr lang="en-US" altLang="en-US" sz="3200" b="1" kern="1200" dirty="0" smtClean="0">
                <a:solidFill>
                  <a:srgbClr val="007FA3"/>
                </a:solidFill>
                <a:latin typeface="Times New Roman" panose="02020603050405020304" pitchFamily="18" charset="0"/>
                <a:ea typeface="+mj-ea"/>
                <a:cs typeface="+mj-cs"/>
                <a:sym typeface="Times New Roman"/>
              </a:rPr>
              <a:t>R</a:t>
            </a:r>
            <a:r>
              <a:rPr lang="en-US" altLang="en-US" sz="100" b="1" kern="1200" dirty="0" smtClean="0">
                <a:solidFill>
                  <a:srgbClr val="007FA3"/>
                </a:solidFill>
                <a:latin typeface="Times New Roman" panose="02020603050405020304" pitchFamily="18" charset="0"/>
                <a:ea typeface="+mj-ea"/>
                <a:cs typeface="+mj-cs"/>
                <a:sym typeface="Times New Roman"/>
              </a:rPr>
              <a:t> </a:t>
            </a:r>
            <a:r>
              <a:rPr lang="en-US" altLang="en-US" sz="3200" b="1" kern="1200" dirty="0" smtClean="0">
                <a:solidFill>
                  <a:srgbClr val="007FA3"/>
                </a:solidFill>
                <a:latin typeface="Times New Roman" panose="02020603050405020304" pitchFamily="18" charset="0"/>
                <a:ea typeface="+mj-ea"/>
                <a:cs typeface="+mj-cs"/>
                <a:sym typeface="Times New Roman"/>
              </a:rPr>
              <a:t>C Learning Research Group)</a:t>
            </a:r>
            <a:endParaRPr lang="en-US" altLang="en-US" sz="3200" b="1" kern="1200" dirty="0">
              <a:solidFill>
                <a:srgbClr val="007FA3"/>
              </a:solidFill>
              <a:latin typeface="Times New Roman" panose="02020603050405020304" pitchFamily="18" charset="0"/>
              <a:ea typeface="+mj-ea"/>
              <a:cs typeface="+mj-cs"/>
              <a:sym typeface="Times New Roman"/>
            </a:endParaRPr>
          </a:p>
        </p:txBody>
      </p:sp>
      <p:pic>
        <p:nvPicPr>
          <p:cNvPr id="54275" name="Picture 3" descr="Photo of a person using Dyna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818" y="1609952"/>
            <a:ext cx="6696364" cy="437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hangingPunct="1">
              <a:buFont typeface="Times New Roman"/>
              <a:buNone/>
              <a:defRPr/>
            </a:pPr>
            <a:r>
              <a:rPr lang="en-US" altLang="en-US" sz="3400" b="1" kern="1200" dirty="0" smtClean="0">
                <a:solidFill>
                  <a:srgbClr val="007FA3"/>
                </a:solidFill>
                <a:latin typeface="Times New Roman" panose="02020603050405020304" pitchFamily="18" charset="0"/>
                <a:ea typeface="ＭＳ Ｐゴシック" charset="-128"/>
                <a:cs typeface="Times New Roman"/>
                <a:sym typeface="Times New Roman"/>
              </a:rPr>
              <a:t>A Dynabook is for Learning</a:t>
            </a:r>
            <a:endParaRPr lang="en-US" altLang="en-US" sz="3400" b="1" kern="1200" dirty="0">
              <a:solidFill>
                <a:srgbClr val="007FA3"/>
              </a:solidFill>
              <a:latin typeface="Times New Roman" panose="02020603050405020304" pitchFamily="18" charset="0"/>
              <a:ea typeface="ＭＳ Ｐゴシック" charset="-128"/>
              <a:cs typeface="Times New Roman"/>
              <a:sym typeface="Times New Roman"/>
            </a:endParaRPr>
          </a:p>
        </p:txBody>
      </p:sp>
      <p:sp>
        <p:nvSpPr>
          <p:cNvPr id="3" name="Content Placeholder 2"/>
          <p:cNvSpPr>
            <a:spLocks noGrp="1"/>
          </p:cNvSpPr>
          <p:nvPr>
            <p:ph type="body" idx="1"/>
          </p:nvPr>
        </p:nvSpPr>
        <p:spPr>
          <a:xfrm>
            <a:off x="457200" y="1600200"/>
            <a:ext cx="8229600" cy="4085704"/>
          </a:xfrm>
        </p:spPr>
        <p:txBody>
          <a:bodyPr>
            <a:spAutoFit/>
          </a:bodyPr>
          <a:lstStyle/>
          <a:p>
            <a:pPr marL="255651" indent="-255651" eaLnBrk="1" hangingPunct="1">
              <a:spcBef>
                <a:spcPts val="1500"/>
              </a:spcBef>
              <a:buSzPct val="100000"/>
              <a:buFont typeface="Arial" panose="020B0604020202020204" pitchFamily="34" charset="0"/>
              <a:buChar char="•"/>
              <a:defRPr/>
            </a:pPr>
            <a:r>
              <a:rPr lang="en-US" altLang="en-US" sz="2400" kern="1200" dirty="0">
                <a:latin typeface="Arial (Body)"/>
                <a:ea typeface="ＭＳ Ｐゴシック" charset="-128"/>
                <a:sym typeface="Arial"/>
              </a:rPr>
              <a:t>The Dynabook offers a new way to learn new kinds of things</a:t>
            </a:r>
          </a:p>
          <a:p>
            <a:pPr marL="741553" lvl="1" indent="-284353" eaLnBrk="1" hangingPunct="1">
              <a:spcBef>
                <a:spcPts val="600"/>
              </a:spcBef>
              <a:buSzPct val="100000"/>
              <a:buFont typeface="Arial" panose="020B0604020202020204" pitchFamily="34" charset="0"/>
              <a:buChar char="–"/>
              <a:defRPr/>
            </a:pPr>
            <a:r>
              <a:rPr lang="en-US" altLang="en-US" sz="2400" kern="1200" dirty="0">
                <a:latin typeface="Arial (Body)"/>
                <a:ea typeface="ＭＳ Ｐゴシック" charset="-128"/>
                <a:cs typeface="+mn-cs"/>
                <a:sym typeface="Arial"/>
              </a:rPr>
              <a:t> Dynamic systems (like evolution)</a:t>
            </a:r>
          </a:p>
          <a:p>
            <a:pPr lvl="2" eaLnBrk="1" hangingPunct="1">
              <a:defRPr/>
            </a:pPr>
            <a:r>
              <a:rPr lang="en-US" altLang="en-US" sz="2400" kern="1200" dirty="0">
                <a:latin typeface="Arial (Body)"/>
                <a:ea typeface="ＭＳ Ｐゴシック" charset="-128"/>
                <a:cs typeface="+mn-cs"/>
                <a:sym typeface="Arial"/>
              </a:rPr>
              <a:t>Especially decentralized ones (Resnick, 1992)</a:t>
            </a:r>
          </a:p>
          <a:p>
            <a:pPr marL="741553" lvl="1" indent="-284353" eaLnBrk="1" hangingPunct="1">
              <a:spcBef>
                <a:spcPts val="600"/>
              </a:spcBef>
              <a:buSzPct val="100000"/>
              <a:buFont typeface="Arial" panose="020B0604020202020204" pitchFamily="34" charset="0"/>
              <a:buChar char="–"/>
              <a:defRPr/>
            </a:pPr>
            <a:r>
              <a:rPr lang="en-US" altLang="en-US" sz="2400" kern="1200" dirty="0">
                <a:latin typeface="Arial (Body)"/>
                <a:ea typeface="ＭＳ Ｐゴシック" charset="-128"/>
                <a:cs typeface="+mn-cs"/>
                <a:sym typeface="Arial"/>
              </a:rPr>
              <a:t>Knowledge representation (Papert, 1980)</a:t>
            </a:r>
          </a:p>
          <a:p>
            <a:pPr marL="741553" lvl="1" indent="-284353" eaLnBrk="1" hangingPunct="1">
              <a:spcBef>
                <a:spcPts val="600"/>
              </a:spcBef>
              <a:buSzPct val="100000"/>
              <a:buFont typeface="Arial" panose="020B0604020202020204" pitchFamily="34" charset="0"/>
              <a:buChar char="–"/>
              <a:defRPr/>
            </a:pPr>
            <a:r>
              <a:rPr lang="en-US" altLang="en-US" sz="2400" kern="1200" dirty="0">
                <a:latin typeface="Arial (Body)"/>
                <a:ea typeface="ＭＳ Ｐゴシック" charset="-128"/>
                <a:cs typeface="+mn-cs"/>
                <a:sym typeface="Arial"/>
              </a:rPr>
              <a:t>Programming (Kay &amp; Goldberg, 1977)</a:t>
            </a:r>
          </a:p>
          <a:p>
            <a:pPr marL="255651" indent="-255651" eaLnBrk="1" hangingPunct="1">
              <a:spcBef>
                <a:spcPts val="1500"/>
              </a:spcBef>
              <a:buSzPct val="100000"/>
              <a:buFont typeface="Arial" panose="020B0604020202020204" pitchFamily="34" charset="0"/>
              <a:buChar char="•"/>
              <a:defRPr/>
            </a:pPr>
            <a:r>
              <a:rPr lang="en-US" altLang="en-US" sz="2400" kern="1200" dirty="0">
                <a:latin typeface="Arial (Body)"/>
                <a:ea typeface="ＭＳ Ｐゴシック" charset="-128"/>
                <a:sym typeface="Arial"/>
              </a:rPr>
              <a:t>But need a system for creative expression</a:t>
            </a:r>
          </a:p>
          <a:p>
            <a:pPr marL="741553" lvl="1" indent="-284353" eaLnBrk="1" hangingPunct="1">
              <a:spcBef>
                <a:spcPts val="600"/>
              </a:spcBef>
              <a:buSzPct val="100000"/>
              <a:buFont typeface="Arial" panose="020B0604020202020204" pitchFamily="34" charset="0"/>
              <a:buChar char="–"/>
              <a:defRPr/>
            </a:pPr>
            <a:r>
              <a:rPr lang="en-US" altLang="en-US" sz="2400" kern="1200" dirty="0">
                <a:latin typeface="Arial (Body)"/>
                <a:ea typeface="ＭＳ Ｐゴシック" charset="-128"/>
                <a:cs typeface="+mn-cs"/>
                <a:sym typeface="Arial"/>
              </a:rPr>
              <a:t>In a time when </a:t>
            </a:r>
            <a:r>
              <a:rPr lang="en-US" altLang="en-US" sz="2400" kern="1200" dirty="0" smtClean="0">
                <a:latin typeface="Arial (Body)"/>
                <a:ea typeface="ＭＳ Ｐゴシック" charset="-128"/>
                <a:cs typeface="+mn-cs"/>
                <a:sym typeface="Arial"/>
              </a:rPr>
              <a:t>“windows” </a:t>
            </a:r>
            <a:r>
              <a:rPr lang="en-US" altLang="en-US" sz="2400" kern="1200" dirty="0">
                <a:latin typeface="Arial (Body)"/>
                <a:ea typeface="ＭＳ Ｐゴシック" charset="-128"/>
                <a:cs typeface="+mn-cs"/>
                <a:sym typeface="Arial"/>
              </a:rPr>
              <a:t>were made of glass, and </a:t>
            </a:r>
            <a:r>
              <a:rPr lang="en-US" altLang="en-US" sz="2400" kern="1200" dirty="0" smtClean="0">
                <a:latin typeface="Arial (Body)"/>
                <a:ea typeface="ＭＳ Ｐゴシック" charset="-128"/>
                <a:cs typeface="+mn-cs"/>
                <a:sym typeface="Arial"/>
              </a:rPr>
              <a:t>“mice” </a:t>
            </a:r>
            <a:r>
              <a:rPr lang="en-US" altLang="en-US" sz="2400" kern="1200" dirty="0">
                <a:latin typeface="Arial (Body)"/>
                <a:ea typeface="ＭＳ Ｐゴシック" charset="-128"/>
                <a:cs typeface="+mn-cs"/>
                <a:sym typeface="Arial"/>
              </a:rPr>
              <a:t>were undesirable </a:t>
            </a:r>
            <a:r>
              <a:rPr lang="en-US" altLang="en-US" sz="2400" kern="1200" dirty="0" smtClean="0">
                <a:latin typeface="Arial (Body)"/>
                <a:ea typeface="ＭＳ Ｐゴシック" charset="-128"/>
                <a:cs typeface="+mn-cs"/>
                <a:sym typeface="Arial"/>
              </a:rPr>
              <a:t>rodents</a:t>
            </a:r>
            <a:endParaRPr lang="en-US" altLang="en-US" sz="2400" kern="1200" dirty="0">
              <a:latin typeface="Arial (Body)"/>
              <a:ea typeface="ＭＳ Ｐゴシック" charset="-128"/>
              <a:cs typeface="+mn-cs"/>
              <a:sym typeface="Aria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fontAlgn="auto" hangingPunct="1">
              <a:spcBef>
                <a:spcPct val="0"/>
              </a:spcBef>
              <a:spcAft>
                <a:spcPts val="0"/>
              </a:spcAft>
              <a:buClrTx/>
              <a:defRPr/>
            </a:pPr>
            <a:r>
              <a:rPr lang="en-US" altLang="en-US" kern="1200" dirty="0" smtClean="0">
                <a:latin typeface="Times New Roman" panose="02020603050405020304" pitchFamily="18" charset="0"/>
                <a:ea typeface="+mj-ea"/>
                <a:cs typeface="+mj-cs"/>
              </a:rPr>
              <a:t>Smalltalk-72</a:t>
            </a:r>
            <a:endParaRPr lang="en-US" alt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4114800" cy="4008759"/>
          </a:xfrm>
        </p:spPr>
        <p:txBody>
          <a:bodyPr wrap="square">
            <a:spAutoFit/>
          </a:bodyPr>
          <a:lstStyle/>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rPr>
              <a:t>Smalltalk was the programming language invented for the Dynabook.</a:t>
            </a: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rPr>
              <a:t>For the Dynabook, </a:t>
            </a:r>
            <a:r>
              <a:rPr lang="en-US" altLang="en-US" sz="2400" kern="1200" dirty="0" smtClean="0">
                <a:solidFill>
                  <a:srgbClr val="000000"/>
                </a:solidFill>
                <a:latin typeface="Arial (Body)"/>
                <a:ea typeface="ＭＳ Ｐゴシック" charset="-128"/>
              </a:rPr>
              <a:t>W</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I</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M</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P was </a:t>
            </a:r>
            <a:r>
              <a:rPr lang="en-US" altLang="en-US" sz="2400" kern="1200" dirty="0">
                <a:solidFill>
                  <a:srgbClr val="000000"/>
                </a:solidFill>
                <a:latin typeface="Arial (Body)"/>
                <a:ea typeface="ＭＳ Ｐゴシック" charset="-128"/>
              </a:rPr>
              <a:t>invented:</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overlapping Windows</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Icons</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Menus</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mouse </a:t>
            </a:r>
            <a:r>
              <a:rPr lang="en-US" altLang="en-US" sz="2400" kern="1200" dirty="0" smtClean="0">
                <a:solidFill>
                  <a:srgbClr val="000000"/>
                </a:solidFill>
                <a:latin typeface="Arial (Body)"/>
                <a:ea typeface="ＭＳ Ｐゴシック" charset="-128"/>
                <a:cs typeface="+mn-cs"/>
              </a:rPr>
              <a:t>Pointer</a:t>
            </a:r>
            <a:endParaRPr lang="en-US" altLang="en-US" sz="2400" kern="1200" dirty="0">
              <a:solidFill>
                <a:srgbClr val="000000"/>
              </a:solidFill>
              <a:latin typeface="Arial (Body)"/>
              <a:ea typeface="ＭＳ Ｐゴシック" charset="-128"/>
              <a:cs typeface="+mn-cs"/>
            </a:endParaRPr>
          </a:p>
        </p:txBody>
      </p:sp>
      <p:pic>
        <p:nvPicPr>
          <p:cNvPr id="56324" name="Picture 3" descr="Illustration of small talk interf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2487" y="1773238"/>
            <a:ext cx="3404313" cy="401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spcBef>
                <a:spcPct val="0"/>
              </a:spcBef>
              <a:buClrTx/>
              <a:defRPr/>
            </a:pPr>
            <a:r>
              <a:rPr lang="en-US" altLang="en-US" kern="1200" dirty="0" smtClean="0">
                <a:latin typeface="Times New Roman" panose="02020603050405020304" pitchFamily="18" charset="0"/>
                <a:ea typeface="ＭＳ Ｐゴシック" charset="-128"/>
              </a:rPr>
              <a:t>Challenge </a:t>
            </a:r>
            <a:r>
              <a:rPr lang="en-US" altLang="en-US" sz="2000" b="0" kern="1200" dirty="0" smtClean="0">
                <a:latin typeface="Times New Roman" panose="02020603050405020304" pitchFamily="18" charset="0"/>
                <a:ea typeface="ＭＳ Ｐゴシック" charset="-128"/>
              </a:rPr>
              <a:t>(1 of 4)</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1661963"/>
          </a:xfrm>
        </p:spPr>
        <p:txBody>
          <a:bodyPr>
            <a:spAutoFit/>
          </a:bodyPr>
          <a:lstStyle/>
          <a:p>
            <a:pPr marL="255651" indent="-255651">
              <a:tabLst/>
              <a:defRPr/>
            </a:pPr>
            <a:r>
              <a:rPr lang="en-US" altLang="en-US" sz="2400" kern="1200" dirty="0">
                <a:solidFill>
                  <a:srgbClr val="000000"/>
                </a:solidFill>
                <a:latin typeface="Arial (Body)"/>
                <a:ea typeface="ＭＳ Ｐゴシック" charset="-128"/>
              </a:rPr>
              <a:t>If you interacted with a computer through a terminal (as opposed to punched cards) before Smalltalk-72, what do you think you did to get the computer to do something for you</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A First Object: Logo Turtle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a:lstStyle/>
          <a:p>
            <a:pPr eaLnBrk="1" hangingPunct="1"/>
            <a:r>
              <a:rPr lang="en-US" altLang="en-US" sz="2400" dirty="0">
                <a:latin typeface="+mn-lt"/>
              </a:rPr>
              <a:t>Dr. Seymour Papert at </a:t>
            </a:r>
            <a:r>
              <a:rPr lang="en-US" altLang="en-US" sz="2400" dirty="0" smtClean="0">
                <a:latin typeface="+mn-lt"/>
              </a:rPr>
              <a:t>M</a:t>
            </a:r>
            <a:r>
              <a:rPr lang="en-US" altLang="en-US" sz="100" dirty="0" smtClean="0">
                <a:latin typeface="+mn-lt"/>
              </a:rPr>
              <a:t> </a:t>
            </a:r>
            <a:r>
              <a:rPr lang="en-US" altLang="en-US" sz="2400" dirty="0" smtClean="0">
                <a:latin typeface="+mn-lt"/>
              </a:rPr>
              <a:t>I</a:t>
            </a:r>
            <a:r>
              <a:rPr lang="en-US" altLang="en-US" sz="100" dirty="0" smtClean="0">
                <a:latin typeface="+mn-lt"/>
              </a:rPr>
              <a:t> </a:t>
            </a:r>
            <a:r>
              <a:rPr lang="en-US" altLang="en-US" sz="2400" dirty="0" smtClean="0">
                <a:latin typeface="+mn-lt"/>
              </a:rPr>
              <a:t>T </a:t>
            </a:r>
            <a:r>
              <a:rPr lang="en-US" altLang="en-US" sz="2400" dirty="0">
                <a:latin typeface="+mn-lt"/>
              </a:rPr>
              <a:t>invented the Turtle as a graphical and mathematical object to think with for the </a:t>
            </a:r>
            <a:r>
              <a:rPr lang="en-US" altLang="en-US" sz="2400" dirty="0" smtClean="0">
                <a:latin typeface="+mn-lt"/>
              </a:rPr>
              <a:t>children</a:t>
            </a:r>
            <a:r>
              <a:rPr lang="fr-FR" altLang="ja-JP" sz="2400" dirty="0" smtClean="0">
                <a:latin typeface="+mn-lt"/>
              </a:rPr>
              <a:t>’</a:t>
            </a:r>
            <a:r>
              <a:rPr lang="en-US" altLang="ja-JP" sz="2400" dirty="0" smtClean="0">
                <a:latin typeface="+mn-lt"/>
              </a:rPr>
              <a:t>s </a:t>
            </a:r>
            <a:r>
              <a:rPr lang="en-US" altLang="ja-JP" sz="2400" dirty="0">
                <a:latin typeface="+mn-lt"/>
              </a:rPr>
              <a:t>programming language, Logo</a:t>
            </a:r>
          </a:p>
          <a:p>
            <a:pPr eaLnBrk="1" hangingPunct="1"/>
            <a:r>
              <a:rPr lang="en-US" altLang="en-US" sz="2400" dirty="0">
                <a:latin typeface="+mn-lt"/>
              </a:rPr>
              <a:t>A turtle is an object.</a:t>
            </a:r>
          </a:p>
          <a:p>
            <a:pPr lvl="1" eaLnBrk="1" hangingPunct="1"/>
            <a:r>
              <a:rPr lang="en-US" altLang="en-US" sz="2400" dirty="0">
                <a:latin typeface="+mn-lt"/>
              </a:rPr>
              <a:t>Every turtle understands the same methods.</a:t>
            </a:r>
          </a:p>
          <a:p>
            <a:pPr lvl="1" eaLnBrk="1" hangingPunct="1"/>
            <a:r>
              <a:rPr lang="en-US" altLang="en-US" sz="2400" dirty="0">
                <a:latin typeface="+mn-lt"/>
              </a:rPr>
              <a:t>Every turtle has the same fields or instance variables.</a:t>
            </a:r>
          </a:p>
          <a:p>
            <a:pPr lvl="2" eaLnBrk="1" hangingPunct="1"/>
            <a:r>
              <a:rPr lang="en-US" altLang="en-US" sz="2400" dirty="0">
                <a:latin typeface="+mn-lt"/>
              </a:rPr>
              <a:t>Heading, body color, pen color, X and Y position.</a:t>
            </a:r>
          </a:p>
          <a:p>
            <a:pPr lvl="2" eaLnBrk="1" hangingPunct="1"/>
            <a:r>
              <a:rPr lang="en-US" altLang="en-US" sz="2400" dirty="0">
                <a:latin typeface="+mn-lt"/>
              </a:rPr>
              <a:t>Yet each turtle can have its own </a:t>
            </a:r>
            <a:r>
              <a:rPr lang="en-US" altLang="en-US" sz="2400" b="1" dirty="0">
                <a:latin typeface="+mn-lt"/>
              </a:rPr>
              <a:t>values</a:t>
            </a:r>
            <a:r>
              <a:rPr lang="en-US" altLang="en-US" sz="2400" dirty="0">
                <a:latin typeface="+mn-lt"/>
              </a:rPr>
              <a:t> for these fields.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dirty="0" smtClean="0">
                <a:solidFill>
                  <a:srgbClr val="007FA3"/>
                </a:solidFill>
                <a:latin typeface="Times New Roman" panose="02020603050405020304" pitchFamily="18" charset="0"/>
                <a:ea typeface="+mj-ea"/>
                <a:cs typeface="+mj-cs"/>
                <a:sym typeface="Times New Roman"/>
              </a:rPr>
              <a:t>Learning Objectives</a:t>
            </a:r>
            <a:endParaRPr lang="en-US" sz="3400" b="1" kern="1200" dirty="0">
              <a:solidFill>
                <a:srgbClr val="007FA3"/>
              </a:solidFill>
              <a:latin typeface="Times New Roman" panose="02020603050405020304" pitchFamily="18" charset="0"/>
              <a:ea typeface="+mj-ea"/>
              <a:cs typeface="+mj-cs"/>
              <a:sym typeface="Times New Roman"/>
            </a:endParaRPr>
          </a:p>
        </p:txBody>
      </p:sp>
      <p:sp>
        <p:nvSpPr>
          <p:cNvPr id="3" name="Text Placeholder 2"/>
          <p:cNvSpPr>
            <a:spLocks noGrp="1"/>
          </p:cNvSpPr>
          <p:nvPr>
            <p:ph type="body" idx="1"/>
          </p:nvPr>
        </p:nvSpPr>
        <p:spPr/>
        <p:txBody>
          <a:bodyPr/>
          <a:lstStyle/>
          <a:p>
            <a:pPr marL="0" indent="0">
              <a:buNone/>
            </a:pPr>
            <a:r>
              <a:rPr lang="en-US" sz="2200" b="1" dirty="0" smtClean="0">
                <a:solidFill>
                  <a:schemeClr val="tx2"/>
                </a:solidFill>
                <a:latin typeface="+mn-lt"/>
              </a:rPr>
              <a:t>17.1</a:t>
            </a:r>
            <a:r>
              <a:rPr lang="en-US" sz="2200" dirty="0" smtClean="0">
                <a:latin typeface="+mn-lt"/>
              </a:rPr>
              <a:t> To </a:t>
            </a:r>
            <a:r>
              <a:rPr lang="en-US" sz="2200" dirty="0">
                <a:latin typeface="+mn-lt"/>
              </a:rPr>
              <a:t>use turtles for graphics—in particular, to create complex recursive patterns</a:t>
            </a:r>
            <a:r>
              <a:rPr lang="en-US" sz="2200" dirty="0" smtClean="0">
                <a:latin typeface="+mn-lt"/>
              </a:rPr>
              <a:t>.</a:t>
            </a:r>
          </a:p>
          <a:p>
            <a:pPr marL="0" indent="0">
              <a:buNone/>
            </a:pPr>
            <a:r>
              <a:rPr lang="en-US" sz="2200" b="1" dirty="0" smtClean="0">
                <a:solidFill>
                  <a:schemeClr val="tx2"/>
                </a:solidFill>
                <a:latin typeface="+mn-lt"/>
              </a:rPr>
              <a:t>17.2 </a:t>
            </a:r>
            <a:r>
              <a:rPr lang="en-US" sz="2200" dirty="0" smtClean="0">
                <a:latin typeface="+mn-lt"/>
              </a:rPr>
              <a:t>To </a:t>
            </a:r>
            <a:r>
              <a:rPr lang="en-US" sz="2200" dirty="0">
                <a:latin typeface="+mn-lt"/>
              </a:rPr>
              <a:t>use object-oriented programming to make programming easier to do in </a:t>
            </a:r>
            <a:r>
              <a:rPr lang="en-US" sz="2200" dirty="0" smtClean="0">
                <a:latin typeface="+mn-lt"/>
              </a:rPr>
              <a:t>teams</a:t>
            </a:r>
          </a:p>
          <a:p>
            <a:pPr marL="0" indent="0">
              <a:buNone/>
            </a:pPr>
            <a:r>
              <a:rPr lang="en-US" sz="2200" b="1" dirty="0" smtClean="0">
                <a:solidFill>
                  <a:schemeClr val="tx2"/>
                </a:solidFill>
                <a:latin typeface="+mn-lt"/>
              </a:rPr>
              <a:t>17.3 </a:t>
            </a:r>
            <a:r>
              <a:rPr lang="en-US" sz="2200" dirty="0" smtClean="0">
                <a:latin typeface="+mn-lt"/>
              </a:rPr>
              <a:t>To </a:t>
            </a:r>
            <a:r>
              <a:rPr lang="en-US" sz="2200" dirty="0">
                <a:latin typeface="+mn-lt"/>
              </a:rPr>
              <a:t>use object-oriented programming to make programs easier to debug and even more robust</a:t>
            </a:r>
            <a:r>
              <a:rPr lang="en-US" sz="2200" dirty="0" smtClean="0">
                <a:latin typeface="+mn-lt"/>
              </a:rPr>
              <a:t>.</a:t>
            </a:r>
          </a:p>
          <a:p>
            <a:pPr marL="0" indent="0">
              <a:buNone/>
            </a:pPr>
            <a:r>
              <a:rPr lang="en-US" sz="2200" b="1" dirty="0" smtClean="0">
                <a:solidFill>
                  <a:schemeClr val="tx2"/>
                </a:solidFill>
                <a:latin typeface="+mn-lt"/>
              </a:rPr>
              <a:t>17.4</a:t>
            </a:r>
            <a:r>
              <a:rPr lang="en-US" sz="2200" dirty="0" smtClean="0">
                <a:latin typeface="+mn-lt"/>
              </a:rPr>
              <a:t> </a:t>
            </a:r>
            <a:r>
              <a:rPr lang="en-US" sz="2200" dirty="0">
                <a:latin typeface="+mn-lt"/>
              </a:rPr>
              <a:t>To understand such features of object-oriented programs as polymorphism, encapsulation, inheritance, and aggregation</a:t>
            </a:r>
            <a:r>
              <a:rPr lang="en-US" sz="2200" dirty="0" smtClean="0">
                <a:latin typeface="+mn-lt"/>
              </a:rPr>
              <a:t>.</a:t>
            </a:r>
          </a:p>
          <a:p>
            <a:pPr marL="0" indent="0">
              <a:buNone/>
            </a:pPr>
            <a:r>
              <a:rPr lang="en-US" sz="2200" b="1" dirty="0" smtClean="0">
                <a:solidFill>
                  <a:schemeClr val="tx2"/>
                </a:solidFill>
                <a:latin typeface="+mn-lt"/>
              </a:rPr>
              <a:t>17.5 </a:t>
            </a:r>
            <a:r>
              <a:rPr lang="en-US" sz="2200" dirty="0" smtClean="0">
                <a:latin typeface="+mn-lt"/>
              </a:rPr>
              <a:t>To </a:t>
            </a:r>
            <a:r>
              <a:rPr lang="en-US" sz="2200" dirty="0">
                <a:latin typeface="+mn-lt"/>
              </a:rPr>
              <a:t>be able to choose between different styles of programming for different purposes</a:t>
            </a:r>
            <a:r>
              <a:rPr lang="en-US" sz="2200" dirty="0" smtClean="0">
                <a:latin typeface="+mn-lt"/>
              </a:rPr>
              <a:t>.</a:t>
            </a:r>
            <a:endParaRPr lang="en-US" sz="2200" dirty="0">
              <a:latin typeface="+mn-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Using Turtles in Python</a:t>
            </a:r>
            <a:endParaRPr lang="en-US" altLang="en-US" kern="1200" dirty="0">
              <a:latin typeface="Times New Roman" panose="02020603050405020304" pitchFamily="18" charset="0"/>
              <a:ea typeface="ＭＳ Ｐゴシック" charset="-128"/>
            </a:endParaRPr>
          </a:p>
        </p:txBody>
      </p:sp>
      <p:pic>
        <p:nvPicPr>
          <p:cNvPr id="5" name="Picture 4" descr="The computer code reads, right angle bracket right angle bracket right angle bracket make World left parenthesis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8" y="1764656"/>
            <a:ext cx="2570480" cy="335280"/>
          </a:xfrm>
          <a:prstGeom prst="rect">
            <a:avLst/>
          </a:prstGeom>
        </p:spPr>
      </p:pic>
      <p:pic>
        <p:nvPicPr>
          <p:cNvPr id="59396" name="Picture 3" descr="Screenshot displays window titled, World, contains a blank scree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1773238"/>
            <a:ext cx="44577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Adding a Turtle to Our World</a:t>
            </a:r>
            <a:endParaRPr lang="en-US" altLang="en-US" kern="1200" dirty="0">
              <a:latin typeface="Times New Roman" panose="02020603050405020304" pitchFamily="18" charset="0"/>
              <a:ea typeface="ＭＳ Ｐゴシック" charset="-128"/>
            </a:endParaRPr>
          </a:p>
        </p:txBody>
      </p:sp>
      <p:pic>
        <p:nvPicPr>
          <p:cNvPr id="6" name="Picture 5" descr="Computer code has 3 lines. The lines read as follows. Line 1. right angle bracket right angle bracket right angle bracket earth equals make World left parenthesis right parenthesis. Line 2. right angle bracket right angle bracket right angle bracket tina equals make Turtle left parenthesis earth right parenthesis. Line 3. right angle bracket right angle bracket right angle bracket print tin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8" y="1773238"/>
            <a:ext cx="5168900" cy="1625600"/>
          </a:xfrm>
          <a:prstGeom prst="rect">
            <a:avLst/>
          </a:prstGeom>
        </p:spPr>
      </p:pic>
      <p:pic>
        <p:nvPicPr>
          <p:cNvPr id="4" name="Picture 2" descr="Screenshot displays a dialog box titled World, with a turtle at the center of the dialog 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812" y="1773238"/>
            <a:ext cx="2833988" cy="232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Things Turtles Can Do: Try It!</a:t>
            </a:r>
            <a:endParaRPr lang="en-US" altLang="en-US" kern="1200" dirty="0">
              <a:latin typeface="Times New Roman" panose="02020603050405020304" pitchFamily="18" charset="0"/>
              <a:ea typeface="ＭＳ Ｐゴシック" charset="-128"/>
            </a:endParaRPr>
          </a:p>
        </p:txBody>
      </p:sp>
      <p:pic>
        <p:nvPicPr>
          <p:cNvPr id="8" name="Picture 7" descr="Computer code has 10 lines. The lines read as follows. Line 1. right angle bracket right angle bracket right angle bracket turtle X period pen Up left parenthesis right parenthesis. Line 2. right angle bracket right angle bracket right angle bracket turtle X period move To left parenthesis 0 comma 0 right parenthesis. Line 3. right angle bracket right angle bracket right angle bracket turtle X period pen Down left parenthesis right parenthesis. Line 4. right angle bracket right angle bracket right angle bracket turtle X period move To left parenthesis 639 comma 479 right parenthesis. Line 5. right angle bracket right angle bracket right angle bracket World equals make World left parenthesis right parenthesis. Line 6. right angle bracket right angle bracket right angle bracket turtle X period equals make Turtle left parenthesis World X right parenthesis. Line 7. right angle bracket right angle bracket right angle bracket turtle X period set Visible left parenthesis false right parenthesis hash don't draw the turtle. Line 8. right angle bracket right angle bracket right angle bracket turtle X period pen Up left parenthesis right parenthesis hash don't draw the path. Line 9. right angle bracket right angle bracket right angle bracket turtle X period move To left parenthesis 0 comma 240 right parenthesis. Line 10. right angle bracket right angle bracket right angle bracket turtle X period pen Down left parenthesis right parenthesis hash draw the path."/>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8" y="1773238"/>
            <a:ext cx="3713920" cy="3673108"/>
          </a:xfrm>
          <a:prstGeom prst="rect">
            <a:avLst/>
          </a:prstGeom>
        </p:spPr>
      </p:pic>
      <p:pic>
        <p:nvPicPr>
          <p:cNvPr id="9" name="Picture 8" descr="Computer code has 11 lines. The lines read as follows. Line 1. right angle bracket right angle bracket right angle bracket turtle X period set Pen Width left parenthesis 100 right parenthesis hash width of pen. Line 2. right angle bracket right angle bracket right angle bracket turtle X period set Color left parenthesis blue right parenthesis. Line 3. right angle bracket right angle bracket right angle bracket turtle X period turn Right left parenthesis right parenthesis. Line 4. right angle bracket right angle bracket right angle bracket turtle X period forward left parenthesis 300 right parenthesis. Line 5. right angle bracket right angle bracket right angle bracket turtle X period pen Up left parenthesis right parenthesis hash don't draw the path. Line 6. right angle bracket right angle bracket right angle bracket turtle X period set Color left parenthesis red right parenthesis. Line 7. right angle bracket right angle bracket right angle bracket turtle X period move To left parenthesis 400 comma 0 right parenthesis. Line 8. right angle bracket right angle bracket right angle bracket turtle X period turn Right left parenthesis right parenthesis. Line 9. right angle bracket right angle bracket right angle bracket turtle X period set Pen Width left parenthesis 160 right parenthesis. Line 10. right angle bracket right angle bracket right angle bracket turtle X period pen Down left parenthesis right parenthesis hash draw the path. Line 11. right angle bracket right angle bracket right angle bracket turtle X period forward left parenthesis 400 right parenthes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251" y="1773237"/>
            <a:ext cx="3814549" cy="3963873"/>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wrap="square">
            <a:spAutoFit/>
          </a:bodyPr>
          <a:lstStyle/>
          <a:p>
            <a:pPr eaLnBrk="1" hangingPunct="1">
              <a:buFont typeface="Times New Roman"/>
              <a:buNone/>
              <a:defRPr/>
            </a:pPr>
            <a:r>
              <a:rPr lang="en-US" b="1" kern="1200" dirty="0" smtClean="0">
                <a:solidFill>
                  <a:srgbClr val="007FA3"/>
                </a:solidFill>
                <a:latin typeface="Times New Roman" panose="02020603050405020304" pitchFamily="18" charset="0"/>
                <a:ea typeface="ＭＳ Ｐゴシック" charset="0"/>
                <a:cs typeface="+mj-cs"/>
                <a:sym typeface="Times New Roman"/>
              </a:rPr>
              <a:t>Talking to Turtles as Functions or Messages/Methods</a:t>
            </a:r>
            <a:endParaRPr lang="en-US" b="1" kern="1200" dirty="0">
              <a:solidFill>
                <a:srgbClr val="007FA3"/>
              </a:solidFill>
              <a:latin typeface="Times New Roman" panose="02020603050405020304" pitchFamily="18" charset="0"/>
              <a:ea typeface="ＭＳ Ｐゴシック" charset="0"/>
              <a:cs typeface="+mj-cs"/>
              <a:sym typeface="Times New Roman"/>
            </a:endParaRPr>
          </a:p>
        </p:txBody>
      </p:sp>
      <p:sp>
        <p:nvSpPr>
          <p:cNvPr id="3" name="Content Placeholder 2"/>
          <p:cNvSpPr>
            <a:spLocks noGrp="1"/>
          </p:cNvSpPr>
          <p:nvPr>
            <p:ph type="body" idx="1"/>
          </p:nvPr>
        </p:nvSpPr>
        <p:spPr>
          <a:xfrm>
            <a:off x="457200" y="1600200"/>
            <a:ext cx="8229600" cy="861744"/>
          </a:xfrm>
        </p:spPr>
        <p:txBody>
          <a:bodyPr>
            <a:spAutoFit/>
          </a:bodyPr>
          <a:lstStyle/>
          <a:p>
            <a:pPr marL="255651" indent="-255651" eaLnBrk="1" hangingPunct="1">
              <a:spcBef>
                <a:spcPts val="1500"/>
              </a:spcBef>
              <a:buClr>
                <a:srgbClr val="007FA3"/>
              </a:buClr>
              <a:buSzPct val="100000"/>
              <a:buFont typeface="Arial" panose="020B0604020202020204" pitchFamily="34" charset="0"/>
              <a:buChar char="•"/>
              <a:defRPr/>
            </a:pPr>
            <a:r>
              <a:rPr lang="en-US" altLang="en-US" sz="2200" kern="1200" dirty="0">
                <a:latin typeface="Arial (Body)"/>
                <a:ea typeface="ＭＳ Ｐゴシック" charset="-128"/>
                <a:sym typeface="Arial"/>
              </a:rPr>
              <a:t>We can tell a turtle to go forward by calling a function (telling the function to act on the turtle</a:t>
            </a:r>
            <a:r>
              <a:rPr lang="en-US" altLang="en-US" sz="2200" kern="1200" dirty="0" smtClean="0">
                <a:latin typeface="Arial (Body)"/>
                <a:ea typeface="ＭＳ Ｐゴシック" charset="-128"/>
                <a:sym typeface="Arial"/>
              </a:rPr>
              <a:t>):</a:t>
            </a:r>
            <a:endParaRPr lang="en-US" altLang="en-US" sz="2200" kern="1200" dirty="0">
              <a:latin typeface="Arial (Body)"/>
              <a:ea typeface="ＭＳ Ｐゴシック" charset="-128"/>
              <a:sym typeface="Arial"/>
            </a:endParaRPr>
          </a:p>
        </p:txBody>
      </p:sp>
      <p:pic>
        <p:nvPicPr>
          <p:cNvPr id="7" name="Picture 3" descr="Computer code has 3 lines. The lines read as follows. Line 1. right angle bracket right angle bracket right angle bracket earth equals make World left parenthesis right parenthesis. Line 2. right angle bracket right angle bracket right angle bracket tina equals make Turtle left parenthesis earth right parenthesis. Line 3. right angle bracket right angle bracket right angle bracket forward left parenthesis tina comma 100 right parenthesi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552222"/>
            <a:ext cx="4572000" cy="1165225"/>
          </a:xfrm>
          <a:prstGeom prst="rect">
            <a:avLst/>
          </a:prstGeom>
          <a:solidFill>
            <a:schemeClr val="bg1"/>
          </a:solidFill>
          <a:ln>
            <a:noFill/>
          </a:ln>
        </p:spPr>
      </p:pic>
      <p:sp>
        <p:nvSpPr>
          <p:cNvPr id="4" name="Text Placeholder 3"/>
          <p:cNvSpPr>
            <a:spLocks noGrp="1"/>
          </p:cNvSpPr>
          <p:nvPr>
            <p:ph type="body" idx="2"/>
          </p:nvPr>
        </p:nvSpPr>
        <p:spPr>
          <a:xfrm>
            <a:off x="457200" y="3807726"/>
            <a:ext cx="8229600" cy="1119116"/>
          </a:xfrm>
        </p:spPr>
        <p:txBody>
          <a:bodyPr/>
          <a:lstStyle/>
          <a:p>
            <a:r>
              <a:rPr lang="en-US" altLang="en-US" sz="2200" kern="1200" dirty="0">
                <a:latin typeface="Arial (Body)"/>
                <a:ea typeface="ＭＳ Ｐゴシック" charset="-128"/>
              </a:rPr>
              <a:t>Or we can </a:t>
            </a:r>
            <a:r>
              <a:rPr lang="en-US" altLang="en-US" sz="2200" b="1" kern="1200" dirty="0">
                <a:latin typeface="Arial (Body)"/>
                <a:ea typeface="ＭＳ Ｐゴシック" charset="-128"/>
              </a:rPr>
              <a:t>ask</a:t>
            </a:r>
            <a:r>
              <a:rPr lang="en-US" altLang="en-US" sz="2200" kern="1200" dirty="0">
                <a:latin typeface="Arial (Body)"/>
                <a:ea typeface="ＭＳ Ｐゴシック" charset="-128"/>
              </a:rPr>
              <a:t> Tina to go forward, a certain amount</a:t>
            </a:r>
            <a:r>
              <a:rPr lang="en-US" altLang="en-US" sz="2200" kern="1200" dirty="0" smtClean="0">
                <a:latin typeface="Arial (Body)"/>
                <a:ea typeface="ＭＳ Ｐゴシック" charset="-128"/>
              </a:rPr>
              <a:t>. </a:t>
            </a:r>
            <a:r>
              <a:rPr lang="en-US" altLang="en-US" sz="2200" kern="1200" dirty="0">
                <a:latin typeface="Arial (Body)"/>
                <a:ea typeface="ＭＳ Ｐゴシック" charset="-128"/>
              </a:rPr>
              <a:t>We are sending a message to Tina, asking her to execute a function that only turtles know: A “method</a:t>
            </a:r>
            <a:r>
              <a:rPr lang="en-US" altLang="en-US" sz="2200" kern="1200" dirty="0" smtClean="0">
                <a:latin typeface="Arial (Body)"/>
                <a:ea typeface="ＭＳ Ｐゴシック" charset="-128"/>
              </a:rPr>
              <a:t>”</a:t>
            </a:r>
            <a:endParaRPr lang="en-US" altLang="en-US" sz="2200" kern="1200" dirty="0">
              <a:latin typeface="Arial (Body)"/>
              <a:ea typeface="ＭＳ Ｐゴシック" charset="-128"/>
            </a:endParaRPr>
          </a:p>
        </p:txBody>
      </p:sp>
      <p:pic>
        <p:nvPicPr>
          <p:cNvPr id="8" name="Picture 4" descr="Computer code has 3 lines. The lines read as follows. Line 1. right angle bracket right angle bracket right angle bracket earth equals make World left parenthesis right parenthesis. Line 2. right angle bracket right angle bracket right angle bracket tina equals make Turtle left parenthesis earth right parenthesis. Line 3. right angle bracket right angle bracket right angle bracket tina period forward left parenthesis 100 right parenthesi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02631" y="5021239"/>
            <a:ext cx="5138738" cy="1219200"/>
          </a:xfrm>
          <a:prstGeom prst="rect">
            <a:avLst/>
          </a:prstGeom>
          <a:solidFill>
            <a:schemeClr val="bg1"/>
          </a:solid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spcBef>
                <a:spcPct val="0"/>
              </a:spcBef>
              <a:buClrTx/>
              <a:defRPr/>
            </a:pPr>
            <a:r>
              <a:rPr lang="en-US" altLang="en-US" kern="1200" dirty="0" smtClean="0">
                <a:latin typeface="Times New Roman" panose="02020603050405020304" pitchFamily="18" charset="0"/>
                <a:ea typeface="ＭＳ Ｐゴシック" charset="-128"/>
              </a:rPr>
              <a:t>Challenge: What Do These Draw?</a:t>
            </a:r>
            <a:endParaRPr lang="en-US" altLang="en-US" kern="1200" dirty="0">
              <a:latin typeface="Times New Roman" panose="02020603050405020304" pitchFamily="18" charset="0"/>
              <a:ea typeface="ＭＳ Ｐゴシック" charset="-128"/>
            </a:endParaRPr>
          </a:p>
        </p:txBody>
      </p:sp>
      <p:pic>
        <p:nvPicPr>
          <p:cNvPr id="5" name="Picture 4" descr="Computer code has 6 lines. The lines read as follows. Line 1. right angle bracket right angle bracket right angle bracket earth equals make World left parenthesis right parenthesis. Line 2. right angle bracket right angle bracket right angle bracket carol equals make Turtle left parenthesis earth right parenthesis. Line 3. right angle bracket right angle bracket right angle bracket for steps in range left parenthesis 4 right parenthesis colon. Line 4. Incomplete line of code forward left parenthesis carol comma 100 right parenthesis. Line 5. Incomplete line of code turn left parenthesis carol comma 90 right parenthesis. Line 6. Incomplete line of cod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73238"/>
            <a:ext cx="3543300" cy="2895600"/>
          </a:xfrm>
          <a:prstGeom prst="rect">
            <a:avLst/>
          </a:prstGeom>
        </p:spPr>
      </p:pic>
      <p:pic>
        <p:nvPicPr>
          <p:cNvPr id="6" name="Picture 5" descr="Computer code has 4 lines. The lines read as follows. Line 1. right angle bracket right angle bracket right angle bracket for steps in range left parenthesis 5 right parenthesis colon. Line 2. Incomplete line of code forward left parenthesis carol comma 100 right parenthesis. Line 3. Incomplete line of code turn left parenthesis carol comma 72 right parenthesis. Line 4. Incomplete line of cod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100" y="1773238"/>
            <a:ext cx="3314700" cy="15621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spcBef>
                <a:spcPct val="0"/>
              </a:spcBef>
              <a:buClrTx/>
              <a:defRPr/>
            </a:pPr>
            <a:r>
              <a:rPr lang="en-US" altLang="en-US" kern="1200" dirty="0" smtClean="0">
                <a:latin typeface="Times New Roman" panose="02020603050405020304" pitchFamily="18" charset="0"/>
                <a:ea typeface="ＭＳ Ｐゴシック" charset="-128"/>
              </a:rPr>
              <a:t>Challenge </a:t>
            </a:r>
            <a:r>
              <a:rPr lang="en-US" altLang="en-US" sz="2000" b="0" kern="1200" dirty="0" smtClean="0">
                <a:latin typeface="Times New Roman" panose="02020603050405020304" pitchFamily="18" charset="0"/>
                <a:ea typeface="ＭＳ Ｐゴシック" charset="-128"/>
              </a:rPr>
              <a:t>(2 of 4)</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a:lstStyle/>
          <a:p>
            <a:r>
              <a:rPr lang="en-US" altLang="en-US" sz="2400" dirty="0">
                <a:latin typeface="+mn-lt"/>
              </a:rPr>
              <a:t>How would you draw a triangle</a:t>
            </a:r>
            <a:r>
              <a:rPr lang="en-US" altLang="en-US" sz="2400" dirty="0" smtClean="0">
                <a:latin typeface="+mn-lt"/>
              </a:rPr>
              <a:t>?</a:t>
            </a:r>
            <a:endParaRPr lang="en-US" altLang="en-US" sz="2400" dirty="0">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fontAlgn="auto" hangingPunct="1">
              <a:spcAft>
                <a:spcPts val="0"/>
              </a:spcAft>
              <a:buFont typeface="Times New Roman"/>
              <a:buNone/>
              <a:defRPr/>
            </a:pPr>
            <a:r>
              <a:rPr lang="en-US" sz="3400" b="1" kern="1200" dirty="0" smtClean="0">
                <a:solidFill>
                  <a:srgbClr val="007FA3"/>
                </a:solidFill>
                <a:latin typeface="Times New Roman" panose="02020603050405020304" pitchFamily="18" charset="0"/>
                <a:ea typeface="ＭＳ Ｐゴシック" charset="0"/>
                <a:cs typeface="+mj-cs"/>
                <a:sym typeface="Times New Roman"/>
              </a:rPr>
              <a:t>Sending Multiple Turtles Messages</a:t>
            </a:r>
            <a:endParaRPr lang="en-US" sz="3400" b="1" kern="1200" dirty="0">
              <a:solidFill>
                <a:srgbClr val="007FA3"/>
              </a:solidFill>
              <a:latin typeface="Times New Roman" panose="02020603050405020304" pitchFamily="18" charset="0"/>
              <a:ea typeface="ＭＳ Ｐゴシック" charset="0"/>
              <a:cs typeface="+mj-cs"/>
              <a:sym typeface="Times New Roman"/>
            </a:endParaRPr>
          </a:p>
        </p:txBody>
      </p:sp>
      <p:pic>
        <p:nvPicPr>
          <p:cNvPr id="6" name="Picture 5" descr="Computer code has 4 lines. The lines read as follows. Line 1. right angle bracket right angle bracket right angle bracket sue equals make Turtle left parenthesis earth right parenthesis. Line 2. right angle bracket right angle bracket right angle bracket tina period forward left parenthesis right parenthesis. Line 3. right angle bracket right angle bracket right angle bracket tina period turn Right left parenthesis right parenthesis. Line 4. right angle bracket right angle bracket right angle bracket tina period forward left parenthesis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8" y="1745339"/>
            <a:ext cx="3759200" cy="1625600"/>
          </a:xfrm>
          <a:prstGeom prst="rect">
            <a:avLst/>
          </a:prstGeom>
        </p:spPr>
      </p:pic>
      <p:sp>
        <p:nvSpPr>
          <p:cNvPr id="4" name="Content Placeholder 3"/>
          <p:cNvSpPr>
            <a:spLocks noGrp="1"/>
          </p:cNvSpPr>
          <p:nvPr>
            <p:ph type="body" idx="1"/>
          </p:nvPr>
        </p:nvSpPr>
        <p:spPr>
          <a:xfrm>
            <a:off x="4804012" y="1600200"/>
            <a:ext cx="3882788" cy="1300326"/>
          </a:xfrm>
        </p:spPr>
        <p:txBody>
          <a:bodyPr wrap="square">
            <a:spAutoFit/>
          </a:bodyPr>
          <a:lstStyle/>
          <a:p>
            <a:pPr marL="0" indent="0" eaLnBrk="1" fontAlgn="auto" hangingPunct="1">
              <a:spcBef>
                <a:spcPts val="1500"/>
              </a:spcBef>
              <a:buClr>
                <a:srgbClr val="007FA3"/>
              </a:buClr>
              <a:buSzPct val="100000"/>
              <a:buNone/>
              <a:defRPr/>
            </a:pPr>
            <a:r>
              <a:rPr lang="en-US" sz="2000" kern="1200" dirty="0">
                <a:latin typeface="Arial (Body)"/>
                <a:ea typeface="ＭＳ Ｐゴシック" charset="-128"/>
                <a:cs typeface="+mn-cs"/>
                <a:sym typeface="Arial"/>
              </a:rPr>
              <a:t>Sue stays put while Tina moves.</a:t>
            </a:r>
          </a:p>
          <a:p>
            <a:pPr marL="0" indent="0" eaLnBrk="1" fontAlgn="auto" hangingPunct="1">
              <a:buNone/>
              <a:defRPr/>
            </a:pPr>
            <a:r>
              <a:rPr lang="en-US" sz="2000" kern="1200" dirty="0">
                <a:latin typeface="Arial (Body)"/>
                <a:ea typeface="ＭＳ Ｐゴシック" charset="-128"/>
                <a:cs typeface="+mn-cs"/>
                <a:sym typeface="Arial"/>
              </a:rPr>
              <a:t>These are </a:t>
            </a:r>
            <a:r>
              <a:rPr lang="en-US" sz="2000" b="1" kern="1200" dirty="0">
                <a:latin typeface="Arial (Body)"/>
                <a:ea typeface="ＭＳ Ｐゴシック" charset="-128"/>
                <a:cs typeface="+mn-cs"/>
                <a:sym typeface="Arial"/>
              </a:rPr>
              <a:t>objects</a:t>
            </a:r>
            <a:r>
              <a:rPr lang="en-US" sz="2000" kern="1200" dirty="0">
                <a:latin typeface="Arial (Body)"/>
                <a:ea typeface="ＭＳ Ｐゴシック" charset="-128"/>
                <a:cs typeface="+mn-cs"/>
                <a:sym typeface="Arial"/>
              </a:rPr>
              <a:t> on which we execute </a:t>
            </a:r>
            <a:r>
              <a:rPr lang="en-US" sz="2000" b="1" kern="1200" dirty="0">
                <a:latin typeface="Arial (Body)"/>
                <a:ea typeface="ＭＳ Ｐゴシック" charset="-128"/>
                <a:cs typeface="+mn-cs"/>
                <a:sym typeface="Arial"/>
              </a:rPr>
              <a:t>methods.</a:t>
            </a:r>
          </a:p>
        </p:txBody>
      </p:sp>
      <p:pic>
        <p:nvPicPr>
          <p:cNvPr id="67589" name="Picture 2" descr="Screenshot displays a dialog box titled World, with a turtle at the center facing north and another turtle moves straight and turns right from the center, the trajectory of turtle is depicted by an L shaped 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012" y="3188075"/>
            <a:ext cx="3882788" cy="3155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81574"/>
            <a:ext cx="8556171" cy="1231076"/>
          </a:xfrm>
        </p:spPr>
        <p:txBody>
          <a:bodyPr wrap="square">
            <a:spAutoFit/>
          </a:bodyPr>
          <a:lstStyle/>
          <a:p>
            <a:pPr eaLnBrk="1" hangingPunct="1">
              <a:spcBef>
                <a:spcPct val="0"/>
              </a:spcBef>
              <a:buClrTx/>
              <a:defRPr/>
            </a:pPr>
            <a:r>
              <a:rPr lang="en-US" kern="1200" dirty="0">
                <a:latin typeface="Times New Roman" panose="02020603050405020304" pitchFamily="18" charset="0"/>
                <a:ea typeface="ＭＳ Ｐゴシック" charset="0"/>
                <a:cs typeface="+mj-cs"/>
              </a:rPr>
              <a:t>Each Turtle Knows the Same Things, Has the Same State</a:t>
            </a:r>
          </a:p>
        </p:txBody>
      </p:sp>
      <p:sp>
        <p:nvSpPr>
          <p:cNvPr id="3" name="Text Placeholder 2"/>
          <p:cNvSpPr>
            <a:spLocks noGrp="1"/>
          </p:cNvSpPr>
          <p:nvPr>
            <p:ph type="body" idx="1"/>
          </p:nvPr>
        </p:nvSpPr>
        <p:spPr>
          <a:xfrm>
            <a:off x="457200" y="1600200"/>
            <a:ext cx="8229600" cy="1931268"/>
          </a:xfrm>
        </p:spPr>
        <p:txBody>
          <a:bodyPr>
            <a:spAutoFit/>
          </a:bodyPr>
          <a:lstStyle/>
          <a:p>
            <a:pPr marL="255651" indent="-255651" eaLnBrk="1" hangingPunct="1">
              <a:tabLst/>
              <a:defRPr/>
            </a:pPr>
            <a:r>
              <a:rPr lang="en-US" altLang="en-US" sz="2400" kern="1200" dirty="0">
                <a:solidFill>
                  <a:srgbClr val="000000"/>
                </a:solidFill>
                <a:latin typeface="Arial (Body)"/>
                <a:ea typeface="ＭＳ Ｐゴシック" charset="-128"/>
              </a:rPr>
              <a:t>Each turtle knows how to go forward and turn</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a:p>
            <a:pPr marL="255651" indent="-255651" eaLnBrk="1" hangingPunct="1">
              <a:tabLst/>
              <a:defRPr/>
            </a:pPr>
            <a:r>
              <a:rPr lang="en-US" altLang="en-US" sz="2400" kern="1200" dirty="0">
                <a:solidFill>
                  <a:srgbClr val="000000"/>
                </a:solidFill>
                <a:latin typeface="Arial (Body)"/>
                <a:ea typeface="ＭＳ Ｐゴシック" charset="-128"/>
              </a:rPr>
              <a:t>Each knows a heading and an X and Y position.</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But each turtle has its own X and Y and heading </a:t>
            </a:r>
            <a:r>
              <a:rPr lang="en-US" altLang="en-US" sz="2400" b="1" kern="1200" dirty="0">
                <a:solidFill>
                  <a:srgbClr val="000000"/>
                </a:solidFill>
                <a:latin typeface="Arial (Body)"/>
                <a:ea typeface="ＭＳ Ｐゴシック" charset="-128"/>
                <a:cs typeface="+mn-cs"/>
              </a:rPr>
              <a:t>values</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anchor="b">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Using Multiple Turtles at Once</a:t>
            </a:r>
            <a:endParaRPr lang="en-US" altLang="en-US" kern="1200" dirty="0">
              <a:latin typeface="Times New Roman" panose="02020603050405020304" pitchFamily="18" charset="0"/>
              <a:ea typeface="ＭＳ Ｐゴシック" charset="-128"/>
            </a:endParaRPr>
          </a:p>
        </p:txBody>
      </p:sp>
      <p:pic>
        <p:nvPicPr>
          <p:cNvPr id="8" name="Picture 7" descr="Computer code has 7 lines. The lines read as follows. Line 1. d e f chase left parenthesis right parenthesis colon. Line 2, indented once. hash Set up the four turtles. Line 3, indented once. earth equals World left parenthesis right parenthesis. Line 4, indented once. a l equals Turtle left parenthesis earth right parenthesis. Line 5, indented once. b o equals Turtle left parenthesis earth right parenthesis. Line 6, indented once. c y equals Turtle left parenthesis earth right parenthesis. Line 7, indented once. d i equals Turtle left parenthesis earth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32293"/>
            <a:ext cx="3077570" cy="2744431"/>
          </a:xfrm>
          <a:prstGeom prst="rect">
            <a:avLst/>
          </a:prstGeom>
        </p:spPr>
      </p:pic>
      <p:pic>
        <p:nvPicPr>
          <p:cNvPr id="9" name="Picture 8" descr="Computer code has 18 lines. The lines read as follows. Line 1. a l period pen Up left parenthesis right parenthesis. Line 2. a l period move To left parenthesis 10 comma 10 right parenthesis. Line 3. a l period pen Down left parenthesis right parenthesis. Line 4. b o period pen Up left parenthesis right parenthesis. Line 5. b o period move To left parenthesis 10 comma 400 right parenthesis. Line 6. b o period pen Down left parenthesis right parenthesis. Line 7. c y period pen Up left parenthesis right parenthesis. Line 8. c y period move To left parenthesis 400 comma 10 right parenthesis. Line 9. c y period pen Down left parenthesis right parenthesis. Line 10. d i period pen Up left parenthesis right parenthesis. Line 11. d i period move To left parenthesis 400 comma 400 right parenthesis. Line 12. d i period pen Down left parenthesis right parenthesis. Line 13. hash Now comma chase for 300 steps. Line 14. for i in range left parenthesis 0 comma 300 right parenthesis colon. Line 15, indented once. chase Turtle left parenthesis a l comma c y right parenthesis. Line 16, indented once. chase Turtle left parenthesis c y comma d i right parenthesis. Line 17, indented once. chase Turtle left parenthesis d i comma b o right parenthesis. Line 18, indented once. chase Turtle left parenthesis b o comma a l right parenthes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8288" y="1773238"/>
            <a:ext cx="2048694" cy="454554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anchor="b">
            <a:spAutoFit/>
          </a:bodyPr>
          <a:lstStyle/>
          <a:p>
            <a:pPr>
              <a:spcBef>
                <a:spcPct val="0"/>
              </a:spcBef>
              <a:buClrTx/>
              <a:defRPr/>
            </a:pPr>
            <a:r>
              <a:rPr lang="en-US" altLang="en-US" kern="1200" dirty="0" smtClean="0">
                <a:latin typeface="Times New Roman" panose="02020603050405020304" pitchFamily="18" charset="0"/>
                <a:ea typeface="ＭＳ Ｐゴシック" charset="-128"/>
              </a:rPr>
              <a:t>Chasing</a:t>
            </a:r>
            <a:endParaRPr lang="en-US" altLang="en-US" kern="1200" dirty="0">
              <a:latin typeface="Times New Roman" panose="02020603050405020304" pitchFamily="18" charset="0"/>
              <a:ea typeface="ＭＳ Ｐゴシック" charset="-128"/>
            </a:endParaRPr>
          </a:p>
        </p:txBody>
      </p:sp>
      <p:pic>
        <p:nvPicPr>
          <p:cNvPr id="5" name="Picture 4" descr="Computer code has 3 lines. The lines read as follows. Line 1. d e f chase Turtle left parenthesis t 1 comma t 2 right parenthesis colon. Line 2, indented once. t 1 period turn To Face left parenthesis t 2 right parenthesis. Line 3, indented once. t 1 period forward left parenthesis 4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8" y="1773237"/>
            <a:ext cx="3277192" cy="1354573"/>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fontAlgn="auto" hangingPunct="1">
              <a:spcBef>
                <a:spcPct val="0"/>
              </a:spcBef>
              <a:spcAft>
                <a:spcPts val="0"/>
              </a:spcAft>
              <a:buClrTx/>
              <a:defRPr/>
            </a:pPr>
            <a:r>
              <a:rPr lang="en-US" kern="1200" dirty="0" smtClean="0">
                <a:latin typeface="Times New Roman" panose="02020603050405020304" pitchFamily="18" charset="0"/>
                <a:ea typeface="+mj-ea"/>
                <a:cs typeface="+mj-cs"/>
              </a:rPr>
              <a:t>History of Objects: Where They Came from</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262127"/>
          </a:xfrm>
        </p:spPr>
        <p:txBody>
          <a:bodyPr>
            <a:spAutoFit/>
          </a:bodyPr>
          <a:lstStyle/>
          <a:p>
            <a:pPr marL="255651" indent="-255651" eaLnBrk="1" hangingPunct="1">
              <a:tabLst/>
              <a:defRPr/>
            </a:pPr>
            <a:r>
              <a:rPr lang="en-US" altLang="en-US" sz="2400" kern="1200" dirty="0">
                <a:solidFill>
                  <a:srgbClr val="000000"/>
                </a:solidFill>
                <a:latin typeface="Arial (Body)"/>
                <a:ea typeface="ＭＳ Ｐゴシック" charset="-128"/>
              </a:rPr>
              <a:t>Start of the Story: Late </a:t>
            </a:r>
            <a:r>
              <a:rPr lang="en-US" altLang="en-US" sz="2400" kern="1200" dirty="0" smtClean="0">
                <a:solidFill>
                  <a:srgbClr val="000000"/>
                </a:solidFill>
                <a:latin typeface="Arial (Body)"/>
                <a:ea typeface="ＭＳ Ｐゴシック" charset="-128"/>
              </a:rPr>
              <a:t>60</a:t>
            </a:r>
            <a:r>
              <a:rPr lang="fr-FR" altLang="en-US"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s </a:t>
            </a:r>
            <a:r>
              <a:rPr lang="en-US" altLang="en-US" sz="2400" kern="1200" dirty="0">
                <a:solidFill>
                  <a:srgbClr val="000000"/>
                </a:solidFill>
                <a:latin typeface="Arial (Body)"/>
                <a:ea typeface="ＭＳ Ｐゴシック" charset="-128"/>
              </a:rPr>
              <a:t>and Early </a:t>
            </a:r>
            <a:r>
              <a:rPr lang="en-US" altLang="en-US" sz="2400" kern="1200" dirty="0" smtClean="0">
                <a:solidFill>
                  <a:srgbClr val="000000"/>
                </a:solidFill>
                <a:latin typeface="Arial (Body)"/>
                <a:ea typeface="ＭＳ Ｐゴシック" charset="-128"/>
              </a:rPr>
              <a:t>70</a:t>
            </a:r>
            <a:r>
              <a:rPr lang="fr-FR" altLang="en-US"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s</a:t>
            </a:r>
            <a:endParaRPr lang="en-US" altLang="en-US" sz="2400" kern="1200" dirty="0">
              <a:solidFill>
                <a:srgbClr val="000000"/>
              </a:solidFill>
              <a:latin typeface="Arial (Body)"/>
              <a:ea typeface="ＭＳ Ｐゴシック" charset="-128"/>
            </a:endParaRP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Windows are made of glass, mice are undesirable rodents</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Good programming = Procedural Abstraction</a:t>
            </a:r>
          </a:p>
          <a:p>
            <a:pPr lvl="2" eaLnBrk="1" hangingPunct="1">
              <a:defRPr/>
            </a:pPr>
            <a:r>
              <a:rPr lang="en-US" altLang="en-US" sz="2400" kern="1200" dirty="0" smtClean="0">
                <a:solidFill>
                  <a:srgbClr val="000000"/>
                </a:solidFill>
                <a:latin typeface="Arial (Body)"/>
                <a:ea typeface="ＭＳ Ｐゴシック" charset="-128"/>
                <a:cs typeface="+mn-cs"/>
              </a:rPr>
              <a:t>Verb-oriented</a:t>
            </a:r>
            <a:endParaRPr lang="en-US" altLang="en-US" sz="2400" kern="1200" dirty="0">
              <a:solidFill>
                <a:srgbClr val="000000"/>
              </a:solidFill>
              <a:latin typeface="Arial (Body)"/>
              <a:ea typeface="ＭＳ Ｐゴシック" charset="-128"/>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anchor="b">
            <a:spAutoFit/>
          </a:bodyPr>
          <a:lstStyle/>
          <a:p>
            <a:pPr eaLnBrk="1" hangingPunct="1">
              <a:spcBef>
                <a:spcPct val="0"/>
              </a:spcBef>
              <a:buClrTx/>
              <a:defRPr/>
            </a:pPr>
            <a:r>
              <a:rPr lang="en-US" kern="1200" dirty="0" smtClean="0">
                <a:latin typeface="Times New Roman" panose="02020603050405020304" pitchFamily="18" charset="0"/>
                <a:ea typeface="+mj-ea"/>
                <a:cs typeface="+mj-cs"/>
              </a:rPr>
              <a:t>What Four Turtles Chasing Each Other Looks Like</a:t>
            </a:r>
            <a:endParaRPr lang="en-US" kern="1200" dirty="0">
              <a:latin typeface="Times New Roman" panose="02020603050405020304" pitchFamily="18" charset="0"/>
              <a:ea typeface="+mj-ea"/>
              <a:cs typeface="+mj-cs"/>
            </a:endParaRPr>
          </a:p>
        </p:txBody>
      </p:sp>
      <p:pic>
        <p:nvPicPr>
          <p:cNvPr id="73731" name="Picture 4" descr="Screenshot displays dialog box titled world, with four turtles which moves from various positions to center, the movement is depicted by line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90672" y="1773238"/>
            <a:ext cx="5162655" cy="407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smtClean="0"/>
              <a:t>What Shape Does This Draw?</a:t>
            </a:r>
            <a:endParaRPr lang="en-US" dirty="0"/>
          </a:p>
        </p:txBody>
      </p:sp>
      <p:sp>
        <p:nvSpPr>
          <p:cNvPr id="5" name="Text Placeholder 4"/>
          <p:cNvSpPr>
            <a:spLocks noGrp="1"/>
          </p:cNvSpPr>
          <p:nvPr>
            <p:ph type="body" idx="1"/>
          </p:nvPr>
        </p:nvSpPr>
        <p:spPr>
          <a:xfrm>
            <a:off x="457200" y="1600201"/>
            <a:ext cx="4019266" cy="3135086"/>
          </a:xfrm>
        </p:spPr>
        <p:txBody>
          <a:bodyPr/>
          <a:lstStyle/>
          <a:p>
            <a:pPr marL="432000" indent="-432000">
              <a:buFont typeface="+mj-lt"/>
              <a:buAutoNum type="arabicPeriod"/>
            </a:pPr>
            <a:r>
              <a:rPr lang="en-US" altLang="en-US" sz="2400" dirty="0">
                <a:latin typeface="+mn-lt"/>
              </a:rPr>
              <a:t>A square with sides of </a:t>
            </a:r>
            <a:r>
              <a:rPr lang="en-US" altLang="en-US" sz="2400" dirty="0" smtClean="0">
                <a:latin typeface="+mn-lt"/>
              </a:rPr>
              <a:t>200</a:t>
            </a:r>
            <a:endParaRPr lang="en-US" altLang="en-US" sz="2400" dirty="0">
              <a:latin typeface="+mn-lt"/>
            </a:endParaRPr>
          </a:p>
          <a:p>
            <a:pPr marL="432000" indent="-432000">
              <a:buFont typeface="+mj-lt"/>
              <a:buAutoNum type="arabicPeriod"/>
            </a:pPr>
            <a:r>
              <a:rPr lang="en-US" altLang="en-US" sz="2400" dirty="0">
                <a:latin typeface="+mn-lt"/>
              </a:rPr>
              <a:t>A set of </a:t>
            </a:r>
            <a:r>
              <a:rPr lang="en-US" altLang="en-US" sz="2400" dirty="0" smtClean="0">
                <a:latin typeface="+mn-lt"/>
              </a:rPr>
              <a:t>spikes</a:t>
            </a:r>
            <a:endParaRPr lang="en-US" altLang="en-US" sz="2400" dirty="0">
              <a:latin typeface="+mn-lt"/>
            </a:endParaRPr>
          </a:p>
          <a:p>
            <a:pPr marL="432000" indent="-432000">
              <a:buFont typeface="+mj-lt"/>
              <a:buAutoNum type="arabicPeriod"/>
            </a:pPr>
            <a:r>
              <a:rPr lang="en-US" altLang="en-US" sz="2400" dirty="0">
                <a:latin typeface="+mn-lt"/>
              </a:rPr>
              <a:t>A </a:t>
            </a:r>
            <a:r>
              <a:rPr lang="en-US" altLang="en-US" sz="2400" dirty="0" smtClean="0">
                <a:latin typeface="+mn-lt"/>
              </a:rPr>
              <a:t>circle</a:t>
            </a:r>
            <a:endParaRPr lang="en-US" altLang="en-US" sz="2400" dirty="0">
              <a:latin typeface="+mn-lt"/>
            </a:endParaRPr>
          </a:p>
          <a:p>
            <a:pPr marL="432000" indent="-432000">
              <a:buFont typeface="+mj-lt"/>
              <a:buAutoNum type="arabicPeriod"/>
            </a:pPr>
            <a:r>
              <a:rPr lang="en-US" altLang="en-US" sz="2400" dirty="0">
                <a:latin typeface="+mn-lt"/>
              </a:rPr>
              <a:t>Error – you can’t have 600 turtles</a:t>
            </a:r>
            <a:r>
              <a:rPr lang="en-US" altLang="en-US" sz="2400" dirty="0" smtClean="0">
                <a:latin typeface="+mn-lt"/>
              </a:rPr>
              <a:t>.</a:t>
            </a:r>
            <a:endParaRPr lang="en-US" altLang="en-US" sz="2400" dirty="0">
              <a:latin typeface="+mn-lt"/>
            </a:endParaRPr>
          </a:p>
        </p:txBody>
      </p:sp>
      <p:pic>
        <p:nvPicPr>
          <p:cNvPr id="17" name="Picture 16" descr="A rectangular stack containing four rows with numbers 1 to 4."/>
          <p:cNvPicPr>
            <a:picLocks noChangeAspect="1"/>
          </p:cNvPicPr>
          <p:nvPr/>
        </p:nvPicPr>
        <p:blipFill>
          <a:blip r:embed="rId3"/>
          <a:stretch>
            <a:fillRect/>
          </a:stretch>
        </p:blipFill>
        <p:spPr>
          <a:xfrm>
            <a:off x="4476466" y="1826858"/>
            <a:ext cx="371919" cy="2607078"/>
          </a:xfrm>
          <a:prstGeom prst="rect">
            <a:avLst/>
          </a:prstGeom>
        </p:spPr>
      </p:pic>
      <p:pic>
        <p:nvPicPr>
          <p:cNvPr id="16" name="Picture 3" descr="Computer code has 7 lines. The lines read as follows. Line 1. import random. Line 2. d e f mystery left parenthesis right parenthesis colon. Line 3, indented once. m i t equals make World left parenthesis right parenthesis. Line 4, indented once. for mitchel in range left parenthesis 0 comma 600 right parenthesis colon. Line 5, indented twice. mitchel equals make Turtle left parenthesis m i t right parenthesis. Line 6, indented twice. turn left parenthesis mitchel comma random period r a n d i n t left parenthesis 0 comma 360 right parenthesis right parenthesis. Line 7, indented twice. forward left parenthesis mitchel comma 100 right parenthesi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23448" y="1826859"/>
            <a:ext cx="3763352" cy="1383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anchor="b">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Dropping Pictures from Turtles</a:t>
            </a:r>
            <a:endParaRPr lang="en-US" altLang="en-US" kern="1200" dirty="0">
              <a:latin typeface="Times New Roman" panose="02020603050405020304" pitchFamily="18" charset="0"/>
              <a:ea typeface="ＭＳ Ｐゴシック" charset="-128"/>
            </a:endParaRPr>
          </a:p>
        </p:txBody>
      </p:sp>
      <p:pic>
        <p:nvPicPr>
          <p:cNvPr id="6" name="Picture 5" descr="Computer code has 6 lines. The lines read as follows. Line 1. right angle bracket right angle bracket right angle bracket hash I chose Barbara period j p g for this. Line 2. right angle bracket right angle bracket right angle bracket p equals make Picture left parenthesis pick A File left parenthesis right parenthesis right parenthesis. Line 3. right angle bracket right angle bracket right angle bracket hash Notice that we make the World and Turtle here. Line 4. right angle bracket right angle bracket right angle bracket earth equals World left parenthesis right parenthesis. Line 5. right angle bracket right angle bracket right angle bracket turtle equals Turtle left parenthesis earth right parenthesis. Line 6. right angle bracket right angle bracket right angle bracket turtle period drop left parenthesis p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7" y="1701041"/>
            <a:ext cx="3766103" cy="2557059"/>
          </a:xfrm>
          <a:prstGeom prst="rect">
            <a:avLst/>
          </a:prstGeom>
        </p:spPr>
      </p:pic>
      <p:pic>
        <p:nvPicPr>
          <p:cNvPr id="76804" name="Content Placeholder 4" descr="Screenshot displays a dialog box titled World, with a picture of a girl smiling placed at the lower portion, a turtle is on the top left corner of the photo."/>
          <p:cNvPicPr>
            <a:picLocks noChangeAspect="1"/>
          </p:cNvPicPr>
          <p:nvPr/>
        </p:nvPicPr>
        <p:blipFill>
          <a:blip r:embed="rId3">
            <a:extLst>
              <a:ext uri="{28A0092B-C50C-407E-A947-70E740481C1C}">
                <a14:useLocalDpi xmlns:a14="http://schemas.microsoft.com/office/drawing/2010/main" val="0"/>
              </a:ext>
            </a:extLst>
          </a:blip>
          <a:srcRect l="14038" r="14038"/>
          <a:stretch>
            <a:fillRect/>
          </a:stretch>
        </p:blipFill>
        <p:spPr bwMode="auto">
          <a:xfrm>
            <a:off x="5016492" y="1773238"/>
            <a:ext cx="3670308" cy="4029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anchor="b">
            <a:spAutoFit/>
          </a:bodyPr>
          <a:lstStyle/>
          <a:p>
            <a:pPr eaLnBrk="1" hangingPunct="1">
              <a:spcBef>
                <a:spcPct val="0"/>
              </a:spcBef>
              <a:buClrTx/>
              <a:defRPr/>
            </a:pPr>
            <a:r>
              <a:rPr lang="en-US" kern="1200" dirty="0" smtClean="0">
                <a:latin typeface="Times New Roman" panose="02020603050405020304" pitchFamily="18" charset="0"/>
                <a:ea typeface="ＭＳ Ｐゴシック" charset="0"/>
                <a:cs typeface="+mj-cs"/>
              </a:rPr>
              <a:t>Spinning and Dropping a Turtle on a Canvas</a:t>
            </a:r>
            <a:endParaRPr lang="en-US" kern="1200" dirty="0">
              <a:latin typeface="Times New Roman" panose="02020603050405020304" pitchFamily="18" charset="0"/>
              <a:ea typeface="ＭＳ Ｐゴシック" charset="0"/>
              <a:cs typeface="+mj-cs"/>
            </a:endParaRPr>
          </a:p>
        </p:txBody>
      </p:sp>
      <p:pic>
        <p:nvPicPr>
          <p:cNvPr id="5" name="Picture 4" descr="Computer code has 8 lines. The lines read as follows. Line 1. d e f spin A Picture left parenthesis a p i c right parenthesis colon. Line 2, indented once. canvas equals make Empty Picture left parenthesis 640 comma 480 right parenthesis. Line 3, indented once. t e d equals Turtle left parenthesis canvas right parenthesis. Line 4, indented once. for i in range left parenthesis 0 comma 360 right parenthesis colon. Line 5, indented twice. t e d period drop left parenthesis a p i c right parenthesis. Line 6, indented twice. t e d period forward left parenthesis 10 right parenthesis. Line 7, indented twice. t e d period turn left parenthesis 20 right parenthesis. Line 8,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941" y="1732294"/>
            <a:ext cx="3823103" cy="2645746"/>
          </a:xfrm>
          <a:prstGeom prst="rect">
            <a:avLst/>
          </a:prstGeom>
        </p:spPr>
      </p:pic>
      <p:pic>
        <p:nvPicPr>
          <p:cNvPr id="77828" name="Content Placeholder 4" descr="A screenshot displays dialog box in which picture is spun clockwise forming a pattern."/>
          <p:cNvPicPr>
            <a:picLocks noChangeAspect="1"/>
          </p:cNvPicPr>
          <p:nvPr/>
        </p:nvPicPr>
        <p:blipFill>
          <a:blip r:embed="rId3">
            <a:extLst>
              <a:ext uri="{28A0092B-C50C-407E-A947-70E740481C1C}">
                <a14:useLocalDpi xmlns:a14="http://schemas.microsoft.com/office/drawing/2010/main" val="0"/>
              </a:ext>
            </a:extLst>
          </a:blip>
          <a:srcRect l="14038" r="14038"/>
          <a:stretch>
            <a:fillRect/>
          </a:stretch>
        </p:blipFill>
        <p:spPr bwMode="auto">
          <a:xfrm>
            <a:off x="4648200" y="1675216"/>
            <a:ext cx="4038600"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Teaching Turtles New Tricks</a:t>
            </a:r>
            <a:endParaRPr lang="en-US" altLang="en-US" kern="1200" dirty="0">
              <a:latin typeface="Times New Roman" panose="02020603050405020304" pitchFamily="18" charset="0"/>
              <a:ea typeface="ＭＳ Ｐゴシック" charset="-128"/>
            </a:endParaRPr>
          </a:p>
        </p:txBody>
      </p:sp>
      <p:pic>
        <p:nvPicPr>
          <p:cNvPr id="6" name="Picture 5" descr="Computer code has 5 lines. The lines read as follows. Line 1. class Smart Turtle left parenthesis Turtle right parenthesis colon. Line 2, indented once. d e f draw Square left parenthesis self comma width equals 100 right parenthesis colon. Line 3, indented twice. for i in range left parenthesis 0 comma 4 right parenthesis colon. Line 4, indented 3 times. self period turn Right left parenthesis right parenthesis. Line 5, indented 3 times. self period forward left parenthesis width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186" y="1757617"/>
            <a:ext cx="3797300" cy="2070100"/>
          </a:xfrm>
          <a:prstGeom prst="rect">
            <a:avLst/>
          </a:prstGeom>
        </p:spPr>
      </p:pic>
      <p:sp>
        <p:nvSpPr>
          <p:cNvPr id="4" name="Text Placeholder 3"/>
          <p:cNvSpPr>
            <a:spLocks noGrp="1"/>
          </p:cNvSpPr>
          <p:nvPr>
            <p:ph type="body" idx="1"/>
          </p:nvPr>
        </p:nvSpPr>
        <p:spPr>
          <a:xfrm>
            <a:off x="4831308" y="1600200"/>
            <a:ext cx="3855492" cy="4455035"/>
          </a:xfrm>
        </p:spPr>
        <p:txBody>
          <a:bodyPr wrap="square">
            <a:spAutoFit/>
          </a:bodyPr>
          <a:lstStyle/>
          <a:p>
            <a:pPr marL="0" indent="0" eaLnBrk="1" hangingPunct="1">
              <a:buNone/>
            </a:pPr>
            <a:r>
              <a:rPr lang="en-US" altLang="en-US" sz="2000" dirty="0">
                <a:latin typeface="+mn-lt"/>
              </a:rPr>
              <a:t>The class </a:t>
            </a:r>
            <a:r>
              <a:rPr lang="en-US" altLang="en-US" sz="2000" b="1" dirty="0">
                <a:latin typeface="+mn-lt"/>
              </a:rPr>
              <a:t>Turtle</a:t>
            </a:r>
            <a:r>
              <a:rPr lang="en-US" altLang="en-US" sz="2000" dirty="0">
                <a:latin typeface="+mn-lt"/>
              </a:rPr>
              <a:t> exists.</a:t>
            </a:r>
          </a:p>
          <a:p>
            <a:pPr marL="0" indent="0" eaLnBrk="1" hangingPunct="1">
              <a:buNone/>
            </a:pPr>
            <a:r>
              <a:rPr lang="en-US" altLang="en-US" sz="2000" dirty="0">
                <a:latin typeface="+mn-lt"/>
              </a:rPr>
              <a:t>Here, we create a new </a:t>
            </a:r>
            <a:r>
              <a:rPr lang="en-US" altLang="en-US" sz="2000" b="1" dirty="0">
                <a:latin typeface="+mn-lt"/>
              </a:rPr>
              <a:t>kind</a:t>
            </a:r>
            <a:r>
              <a:rPr lang="en-US" altLang="en-US" sz="2000" dirty="0">
                <a:latin typeface="+mn-lt"/>
              </a:rPr>
              <a:t> of </a:t>
            </a:r>
            <a:r>
              <a:rPr lang="en-US" altLang="en-US" sz="2000" b="1" dirty="0">
                <a:latin typeface="+mn-lt"/>
              </a:rPr>
              <a:t>Turtle</a:t>
            </a:r>
            <a:r>
              <a:rPr lang="en-US" altLang="en-US" sz="2000" dirty="0">
                <a:latin typeface="+mn-lt"/>
              </a:rPr>
              <a:t>, a </a:t>
            </a:r>
            <a:r>
              <a:rPr lang="en-US" altLang="en-US" sz="2000" b="1" dirty="0">
                <a:latin typeface="+mn-lt"/>
              </a:rPr>
              <a:t>specialization</a:t>
            </a:r>
            <a:r>
              <a:rPr lang="en-US" altLang="en-US" sz="2000" dirty="0">
                <a:latin typeface="+mn-lt"/>
              </a:rPr>
              <a:t> called </a:t>
            </a:r>
            <a:r>
              <a:rPr lang="en-US" altLang="en-US" sz="2000" b="1" dirty="0">
                <a:latin typeface="+mn-lt"/>
              </a:rPr>
              <a:t>SmartTurtle</a:t>
            </a:r>
            <a:r>
              <a:rPr lang="en-US" altLang="en-US" sz="2000" dirty="0">
                <a:latin typeface="+mn-lt"/>
              </a:rPr>
              <a:t>, that knows how to draw squares.</a:t>
            </a:r>
          </a:p>
          <a:p>
            <a:pPr marL="0" indent="0" eaLnBrk="1" hangingPunct="1">
              <a:buNone/>
            </a:pPr>
            <a:r>
              <a:rPr lang="en-US" altLang="en-US" sz="2000" b="1" dirty="0">
                <a:latin typeface="+mn-lt"/>
              </a:rPr>
              <a:t>drawSquare</a:t>
            </a:r>
            <a:r>
              <a:rPr lang="en-US" altLang="en-US" sz="2000" dirty="0">
                <a:latin typeface="+mn-lt"/>
              </a:rPr>
              <a:t> is a </a:t>
            </a:r>
            <a:r>
              <a:rPr lang="en-US" altLang="en-US" sz="2000" b="1" dirty="0">
                <a:latin typeface="+mn-lt"/>
              </a:rPr>
              <a:t>method</a:t>
            </a:r>
            <a:r>
              <a:rPr lang="en-US" altLang="en-US" sz="2000" dirty="0">
                <a:latin typeface="+mn-lt"/>
              </a:rPr>
              <a:t> that </a:t>
            </a:r>
            <a:r>
              <a:rPr lang="en-US" altLang="en-US" sz="2000" b="1" dirty="0">
                <a:latin typeface="+mn-lt"/>
              </a:rPr>
              <a:t>SmartTurtle</a:t>
            </a:r>
            <a:r>
              <a:rPr lang="en-US" altLang="en-US" sz="2000" dirty="0">
                <a:latin typeface="+mn-lt"/>
              </a:rPr>
              <a:t> instances understand.</a:t>
            </a:r>
          </a:p>
          <a:p>
            <a:pPr marL="0" indent="0" eaLnBrk="1" hangingPunct="1">
              <a:buNone/>
            </a:pPr>
            <a:r>
              <a:rPr lang="en-US" altLang="en-US" sz="2000" dirty="0">
                <a:latin typeface="+mn-lt"/>
              </a:rPr>
              <a:t>All Python methods must accept </a:t>
            </a:r>
            <a:r>
              <a:rPr lang="en-US" altLang="en-US" sz="2000" b="1" dirty="0">
                <a:latin typeface="+mn-lt"/>
              </a:rPr>
              <a:t>self</a:t>
            </a:r>
            <a:r>
              <a:rPr lang="en-US" altLang="en-US" sz="2000" dirty="0">
                <a:latin typeface="+mn-lt"/>
              </a:rPr>
              <a:t> as the first parameter—</a:t>
            </a:r>
            <a:r>
              <a:rPr lang="en-US" altLang="en-US" sz="2000" b="1" dirty="0">
                <a:latin typeface="+mn-lt"/>
              </a:rPr>
              <a:t>self</a:t>
            </a:r>
            <a:r>
              <a:rPr lang="en-US" altLang="en-US" sz="2000" dirty="0">
                <a:latin typeface="+mn-lt"/>
              </a:rPr>
              <a:t> is the object receiving the message</a:t>
            </a:r>
            <a:r>
              <a:rPr lang="en-US" altLang="en-US" sz="2000" dirty="0" smtClean="0">
                <a:latin typeface="+mn-lt"/>
              </a:rPr>
              <a:t>.</a:t>
            </a:r>
            <a:endParaRPr lang="en-US" altLang="en-US" sz="2000" dirty="0">
              <a:latin typeface="+mn-lt"/>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anchor="b">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Trying Our New Method</a:t>
            </a:r>
            <a:endParaRPr lang="en-US" altLang="en-US" kern="1200" dirty="0">
              <a:latin typeface="Times New Roman" panose="02020603050405020304" pitchFamily="18" charset="0"/>
              <a:ea typeface="ＭＳ Ｐゴシック" charset="-128"/>
            </a:endParaRPr>
          </a:p>
        </p:txBody>
      </p:sp>
      <p:pic>
        <p:nvPicPr>
          <p:cNvPr id="5" name="Picture 4" descr="Computer code has 3 lines. The lines read as follows. Line 1. right angle bracket right angle bracket right angle bracket earth equals World left parenthesis right parenthesis. Line 2. right angle bracket right angle bracket right angle bracket smarty equals Smart Turtle left parenthesis earth right parenthesis. Line 3. right angle bracket right angle bracket right angle bracket smarty period draw Square left parenthesis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1773238"/>
            <a:ext cx="4292600" cy="1193800"/>
          </a:xfrm>
          <a:prstGeom prst="rect">
            <a:avLst/>
          </a:prstGeom>
        </p:spPr>
      </p:pic>
      <p:pic>
        <p:nvPicPr>
          <p:cNvPr id="80900" name="Picture 2" descr="A screenshot displays a window titled World, with turtle at the center forming a squ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148" y="1773238"/>
            <a:ext cx="3500651" cy="2861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buFont typeface="Times New Roman"/>
              <a:buNone/>
              <a:defRPr/>
            </a:pPr>
            <a:r>
              <a:rPr lang="en-US" altLang="en-US" sz="3400" b="1" kern="1200" dirty="0" smtClean="0">
                <a:solidFill>
                  <a:srgbClr val="007FA3"/>
                </a:solidFill>
                <a:latin typeface="Times New Roman" panose="02020603050405020304" pitchFamily="18" charset="0"/>
                <a:ea typeface="ＭＳ Ｐゴシック" charset="-128"/>
                <a:cs typeface="Times New Roman"/>
                <a:sym typeface="Times New Roman"/>
              </a:rPr>
              <a:t>More Than One Method</a:t>
            </a:r>
            <a:endParaRPr lang="en-US" altLang="en-US" sz="3400" b="1" kern="1200" dirty="0">
              <a:solidFill>
                <a:srgbClr val="007FA3"/>
              </a:solidFill>
              <a:latin typeface="Times New Roman" panose="02020603050405020304" pitchFamily="18" charset="0"/>
              <a:ea typeface="ＭＳ Ｐゴシック" charset="-128"/>
              <a:cs typeface="Times New Roman"/>
              <a:sym typeface="Times New Roman"/>
            </a:endParaRPr>
          </a:p>
        </p:txBody>
      </p:sp>
      <p:sp>
        <p:nvSpPr>
          <p:cNvPr id="4" name="Content Placeholder 3"/>
          <p:cNvSpPr>
            <a:spLocks noGrp="1"/>
          </p:cNvSpPr>
          <p:nvPr>
            <p:ph type="body" idx="1"/>
          </p:nvPr>
        </p:nvSpPr>
        <p:spPr>
          <a:xfrm>
            <a:off x="457201" y="1600200"/>
            <a:ext cx="3487002" cy="1415742"/>
          </a:xfrm>
        </p:spPr>
        <p:txBody>
          <a:bodyPr wrap="square">
            <a:spAutoFit/>
          </a:bodyPr>
          <a:lstStyle/>
          <a:p>
            <a:pPr marL="0" indent="0" eaLnBrk="1" fontAlgn="auto" hangingPunct="1">
              <a:spcBef>
                <a:spcPts val="1500"/>
              </a:spcBef>
              <a:buClr>
                <a:srgbClr val="007FA3"/>
              </a:buClr>
              <a:buSzPct val="100000"/>
              <a:buNone/>
              <a:defRPr/>
            </a:pPr>
            <a:r>
              <a:rPr lang="en-US" sz="2000" kern="1200" dirty="0">
                <a:latin typeface="Arial (Body)"/>
                <a:ea typeface="ＭＳ Ｐゴシック" charset="-128"/>
                <a:cs typeface="+mn-cs"/>
                <a:sym typeface="Arial"/>
              </a:rPr>
              <a:t>Now </a:t>
            </a:r>
            <a:r>
              <a:rPr lang="en-US" sz="2000" b="1" kern="1200" dirty="0">
                <a:latin typeface="Arial (Body)"/>
                <a:ea typeface="ＭＳ Ｐゴシック" charset="-128"/>
                <a:cs typeface="+mn-cs"/>
                <a:sym typeface="Arial"/>
              </a:rPr>
              <a:t>SmartTurtle</a:t>
            </a:r>
            <a:r>
              <a:rPr lang="en-US" sz="2000" kern="1200" dirty="0">
                <a:latin typeface="Arial (Body)"/>
                <a:ea typeface="ＭＳ Ｐゴシック" charset="-128"/>
                <a:cs typeface="+mn-cs"/>
                <a:sym typeface="Arial"/>
              </a:rPr>
              <a:t> instances understand both how to </a:t>
            </a:r>
            <a:r>
              <a:rPr lang="en-US" sz="2000" b="1" kern="1200" dirty="0">
                <a:latin typeface="Arial (Body)"/>
                <a:ea typeface="ＭＳ Ｐゴシック" charset="-128"/>
                <a:cs typeface="+mn-cs"/>
                <a:sym typeface="Arial"/>
              </a:rPr>
              <a:t>drawSquare</a:t>
            </a:r>
            <a:r>
              <a:rPr lang="en-US" sz="2000" kern="1200" dirty="0">
                <a:latin typeface="Arial (Body)"/>
                <a:ea typeface="ＭＳ Ｐゴシック" charset="-128"/>
                <a:cs typeface="+mn-cs"/>
                <a:sym typeface="Arial"/>
              </a:rPr>
              <a:t>() and </a:t>
            </a:r>
            <a:r>
              <a:rPr lang="en-US" sz="2000" b="1" kern="1200" dirty="0">
                <a:latin typeface="Arial (Body)"/>
                <a:ea typeface="ＭＳ Ｐゴシック" charset="-128"/>
                <a:cs typeface="+mn-cs"/>
                <a:sym typeface="Arial"/>
              </a:rPr>
              <a:t>drawSquare</a:t>
            </a:r>
            <a:r>
              <a:rPr lang="en-US" sz="2000" kern="1200" dirty="0">
                <a:latin typeface="Arial (Body)"/>
                <a:ea typeface="ＭＳ Ｐゴシック" charset="-128"/>
                <a:cs typeface="+mn-cs"/>
                <a:sym typeface="Arial"/>
              </a:rPr>
              <a:t>(</a:t>
            </a:r>
            <a:r>
              <a:rPr lang="en-US" sz="2000" b="1" kern="1200" dirty="0">
                <a:latin typeface="Arial (Body)"/>
                <a:ea typeface="ＭＳ Ｐゴシック" charset="-128"/>
                <a:cs typeface="+mn-cs"/>
                <a:sym typeface="Arial"/>
              </a:rPr>
              <a:t>someWidth</a:t>
            </a:r>
            <a:r>
              <a:rPr lang="en-US" sz="2000" kern="1200" dirty="0" smtClean="0">
                <a:latin typeface="Arial (Body)"/>
                <a:ea typeface="ＭＳ Ｐゴシック" charset="-128"/>
                <a:cs typeface="+mn-cs"/>
                <a:sym typeface="Arial"/>
              </a:rPr>
              <a:t>)</a:t>
            </a:r>
            <a:endParaRPr lang="en-US" sz="2000" kern="1200" dirty="0">
              <a:latin typeface="Arial (Body)"/>
              <a:ea typeface="ＭＳ Ｐゴシック" charset="-128"/>
              <a:cs typeface="+mn-cs"/>
              <a:sym typeface="Arial"/>
            </a:endParaRPr>
          </a:p>
        </p:txBody>
      </p:sp>
      <p:pic>
        <p:nvPicPr>
          <p:cNvPr id="9" name="Picture 8" descr="Computer code has 5 lines. The lines read as follows. Line 1. class Smart Turtle left parenthesis Turtle right parenthesis colon. Line 2, indented once. d e f draw Square left parenthesis self comma width equals 100 right parenthesis colon. Line 3, indented twice. for i in range left parenthesis 0 comma 4 right parenthesis colon. Line 4, indented 3 times. self period turn Right left parenthesis right parenthesis. Line 5, indented 3 times. self period forward left parenthesis width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139" y="1773238"/>
            <a:ext cx="4382661" cy="1920360"/>
          </a:xfrm>
          <a:prstGeom prst="rect">
            <a:avLst/>
          </a:prstGeom>
        </p:spPr>
      </p:pic>
      <p:pic>
        <p:nvPicPr>
          <p:cNvPr id="8" name="Picture 7" descr="Computer code has 7 lines. The lines read as follows. Line 1. right angle bracket right angle bracket right angle bracket mars equals World left parenthesis right parenthesis. Line 2. right angle bracket right angle bracket right angle bracket tina equals Smart Turtle left parenthesis mars right parenthesis. Line 3. right angle bracket right angle bracket right angle bracket tina period draw Square left parenthesis 30 right parenthesis. Line 4. right angle bracket right angle bracket right angle bracket tina period draw Square left parenthesis 150 right parenthesis. Line 5. right angle bracket right angle bracket right angle bracket tina period draw Square left parenthesis 100 right parenthesis. Line 6. right angle bracket right angle bracket right angle bracket hash Does the same thing. Line 7. right angle bracket right angle bracket right angle bracket tina period draw Square left parenthesis right parenthes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7219" y="4040471"/>
            <a:ext cx="3309581" cy="194349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anchor="b">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Trying the New Methods</a:t>
            </a:r>
            <a:endParaRPr lang="en-US" altLang="en-US" kern="1200" dirty="0">
              <a:latin typeface="Times New Roman" panose="02020603050405020304" pitchFamily="18" charset="0"/>
              <a:ea typeface="ＭＳ Ｐゴシック" charset="-128"/>
            </a:endParaRPr>
          </a:p>
        </p:txBody>
      </p:sp>
      <p:pic>
        <p:nvPicPr>
          <p:cNvPr id="5" name="Picture 4" descr="Computer code has 5 lines. The lines read as follows. Line 1. right angle bracket right angle bracket right angle bracket mars equals World left parenthesis right parenthesis. Line 2. right angle bracket right angle bracket right angle bracket tina equals Smart Turtle left parenthesis mars right parenthesis. Line 3. right angle bracket right angle bracket right angle bracket tina period draw Square left parenthesis 30 right parenthesis. Line 4. right angle bracket right angle bracket right angle bracket tina period draw Square left parenthesis 150 right parenthesis. Line 5. right angle bracket right angle bracket right angle bracket tina period draw Square left parenthesis 100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8" y="1773238"/>
            <a:ext cx="3568700" cy="1905000"/>
          </a:xfrm>
          <a:prstGeom prst="rect">
            <a:avLst/>
          </a:prstGeom>
        </p:spPr>
      </p:pic>
      <p:pic>
        <p:nvPicPr>
          <p:cNvPr id="83972" name="Picture 2" descr="Screenshot displays a window titled World, with turtle at the center forming three squares of different siz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0112" y="1773238"/>
            <a:ext cx="4196687" cy="33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spcBef>
                <a:spcPct val="0"/>
              </a:spcBef>
              <a:buClrTx/>
              <a:defRPr/>
            </a:pPr>
            <a:r>
              <a:rPr lang="en-US" altLang="en-US" kern="1200" dirty="0" smtClean="0">
                <a:latin typeface="Times New Roman" panose="02020603050405020304" pitchFamily="18" charset="0"/>
                <a:ea typeface="ＭＳ Ｐゴシック" charset="-128"/>
              </a:rPr>
              <a:t>Challenge </a:t>
            </a:r>
            <a:r>
              <a:rPr lang="en-US" altLang="en-US" sz="2000" b="0" kern="1200" dirty="0" smtClean="0">
                <a:latin typeface="Times New Roman" panose="02020603050405020304" pitchFamily="18" charset="0"/>
                <a:ea typeface="ＭＳ Ｐゴシック" charset="-128"/>
              </a:rPr>
              <a:t>(3 of 4)</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923299"/>
          </a:xfrm>
        </p:spPr>
        <p:txBody>
          <a:bodyPr>
            <a:spAutoFit/>
          </a:bodyPr>
          <a:lstStyle/>
          <a:p>
            <a:pPr marL="255651" indent="-255651">
              <a:tabLst/>
              <a:defRPr/>
            </a:pPr>
            <a:r>
              <a:rPr lang="en-US" altLang="en-US" sz="2400" kern="1200" dirty="0">
                <a:solidFill>
                  <a:srgbClr val="000000"/>
                </a:solidFill>
                <a:latin typeface="Arial (Body)"/>
                <a:ea typeface="ＭＳ Ｐゴシック" charset="-128"/>
              </a:rPr>
              <a:t>Write the method drawPolygon which takes a size and number of sides</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spcBef>
                <a:spcPct val="0"/>
              </a:spcBef>
              <a:buClrTx/>
              <a:defRPr/>
            </a:pPr>
            <a:r>
              <a:rPr lang="en-US" altLang="en-US" kern="1200" dirty="0" smtClean="0">
                <a:latin typeface="Times New Roman" panose="02020603050405020304" pitchFamily="18" charset="0"/>
                <a:ea typeface="ＭＳ Ｐゴシック" charset="-128"/>
              </a:rPr>
              <a:t>Inheritance and Overriding</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131596"/>
          </a:xfrm>
        </p:spPr>
        <p:txBody>
          <a:bodyPr>
            <a:spAutoFit/>
          </a:bodyPr>
          <a:lstStyle/>
          <a:p>
            <a:pPr marL="255651" indent="-255651">
              <a:tabLst/>
              <a:defRPr/>
            </a:pPr>
            <a:r>
              <a:rPr lang="en-US" altLang="en-US" sz="2400" kern="1200" dirty="0">
                <a:solidFill>
                  <a:srgbClr val="000000"/>
                </a:solidFill>
                <a:latin typeface="Arial (Body)"/>
                <a:ea typeface="ＭＳ Ｐゴシック" charset="-128"/>
              </a:rPr>
              <a:t>We can create a version of Turtle </a:t>
            </a:r>
            <a:r>
              <a:rPr lang="en-US" altLang="en-US" sz="2400" kern="1200" dirty="0" smtClean="0">
                <a:solidFill>
                  <a:srgbClr val="000000"/>
                </a:solidFill>
                <a:latin typeface="Arial (Body)"/>
                <a:ea typeface="ＭＳ Ｐゴシック" charset="-128"/>
              </a:rPr>
              <a:t>that</a:t>
            </a:r>
            <a:r>
              <a:rPr lang="fr-FR" altLang="en-US"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s “confused.”</a:t>
            </a:r>
            <a:endParaRPr lang="en-US" altLang="en-US" sz="2400" kern="1200" dirty="0">
              <a:solidFill>
                <a:srgbClr val="000000"/>
              </a:solidFill>
              <a:latin typeface="Arial (Body)"/>
              <a:ea typeface="ＭＳ Ｐゴシック" charset="-128"/>
            </a:endParaRPr>
          </a:p>
          <a:p>
            <a:pPr marL="741553" lvl="1" indent="-284353">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Turns a random amount.</a:t>
            </a:r>
          </a:p>
          <a:p>
            <a:pPr marL="741553" lvl="1" indent="-284353">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Goes forward a random amount.</a:t>
            </a:r>
          </a:p>
          <a:p>
            <a:pPr marL="255651" indent="-255651">
              <a:tabLst/>
              <a:defRPr/>
            </a:pPr>
            <a:r>
              <a:rPr lang="en-US" altLang="en-US" sz="2400" kern="1200" dirty="0">
                <a:solidFill>
                  <a:srgbClr val="000000"/>
                </a:solidFill>
                <a:latin typeface="Arial (Body)"/>
                <a:ea typeface="ＭＳ Ｐゴシック" charset="-128"/>
              </a:rPr>
              <a:t>This class is a </a:t>
            </a:r>
            <a:r>
              <a:rPr lang="en-US" altLang="en-US" sz="2400" b="1" kern="1200" dirty="0">
                <a:solidFill>
                  <a:srgbClr val="000000"/>
                </a:solidFill>
                <a:latin typeface="Arial (Body)"/>
                <a:ea typeface="ＭＳ Ｐゴシック" charset="-128"/>
              </a:rPr>
              <a:t>subclass</a:t>
            </a:r>
            <a:r>
              <a:rPr lang="en-US" altLang="en-US" sz="2400" kern="1200" dirty="0">
                <a:solidFill>
                  <a:srgbClr val="000000"/>
                </a:solidFill>
                <a:latin typeface="Arial (Body)"/>
                <a:ea typeface="ＭＳ Ｐゴシック" charset="-128"/>
              </a:rPr>
              <a:t> of Turtle.</a:t>
            </a:r>
          </a:p>
          <a:p>
            <a:pPr marL="255651" indent="-255651">
              <a:tabLst/>
              <a:defRPr/>
            </a:pPr>
            <a:r>
              <a:rPr lang="en-US" altLang="en-US" sz="2400" kern="1200" dirty="0">
                <a:solidFill>
                  <a:srgbClr val="000000"/>
                </a:solidFill>
                <a:latin typeface="Arial (Body)"/>
                <a:ea typeface="ＭＳ Ｐゴシック" charset="-128"/>
              </a:rPr>
              <a:t>That means it </a:t>
            </a:r>
            <a:r>
              <a:rPr lang="en-US" altLang="en-US" sz="2400" b="1" kern="1200" dirty="0">
                <a:solidFill>
                  <a:srgbClr val="000000"/>
                </a:solidFill>
                <a:latin typeface="Arial (Body)"/>
                <a:ea typeface="ＭＳ Ｐゴシック" charset="-128"/>
              </a:rPr>
              <a:t>inherits</a:t>
            </a:r>
            <a:r>
              <a:rPr lang="en-US" altLang="en-US" sz="2400" kern="1200" dirty="0">
                <a:solidFill>
                  <a:srgbClr val="000000"/>
                </a:solidFill>
                <a:latin typeface="Arial (Body)"/>
                <a:ea typeface="ＭＳ Ｐゴシック" charset="-128"/>
              </a:rPr>
              <a:t> everything from Turtle.</a:t>
            </a:r>
          </a:p>
          <a:p>
            <a:pPr marL="255651" indent="-255651">
              <a:tabLst/>
              <a:defRPr/>
            </a:pPr>
            <a:r>
              <a:rPr lang="en-US" altLang="en-US" sz="2400" kern="1200" dirty="0">
                <a:solidFill>
                  <a:srgbClr val="000000"/>
                </a:solidFill>
                <a:latin typeface="Arial (Body)"/>
                <a:ea typeface="ＭＳ Ｐゴシック" charset="-128"/>
              </a:rPr>
              <a:t>It will </a:t>
            </a:r>
            <a:r>
              <a:rPr lang="en-US" altLang="en-US" sz="2400" b="1" kern="1200" dirty="0">
                <a:solidFill>
                  <a:srgbClr val="000000"/>
                </a:solidFill>
                <a:latin typeface="Arial (Body)"/>
                <a:ea typeface="ＭＳ Ｐゴシック" charset="-128"/>
              </a:rPr>
              <a:t>override</a:t>
            </a:r>
            <a:r>
              <a:rPr lang="en-US" altLang="en-US" sz="2400" kern="1200" dirty="0">
                <a:solidFill>
                  <a:srgbClr val="000000"/>
                </a:solidFill>
                <a:latin typeface="Arial (Body)"/>
                <a:ea typeface="ＭＳ Ｐゴシック" charset="-128"/>
              </a:rPr>
              <a:t> how to turn and go forward</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Procedural Abstractions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a:spAutoFit/>
          </a:bodyPr>
          <a:lstStyle/>
          <a:p>
            <a:pPr marL="255651" indent="-255651" eaLnBrk="1" hangingPunct="1">
              <a:tabLst/>
              <a:defRPr/>
            </a:pPr>
            <a:r>
              <a:rPr lang="en-US" altLang="en-US" sz="2200" kern="1200" dirty="0">
                <a:solidFill>
                  <a:srgbClr val="000000"/>
                </a:solidFill>
                <a:latin typeface="Arial (Body)"/>
                <a:ea typeface="ＭＳ Ｐゴシック" charset="-128"/>
              </a:rPr>
              <a:t>Define tasks to be performed</a:t>
            </a:r>
          </a:p>
          <a:p>
            <a:pPr marL="255651" indent="-255651" eaLnBrk="1" hangingPunct="1">
              <a:tabLst/>
              <a:defRPr/>
            </a:pPr>
            <a:r>
              <a:rPr lang="en-US" altLang="en-US" sz="2200" kern="1200" dirty="0">
                <a:solidFill>
                  <a:srgbClr val="000000"/>
                </a:solidFill>
                <a:latin typeface="Arial (Body)"/>
                <a:ea typeface="ＭＳ Ｐゴシック" charset="-128"/>
              </a:rPr>
              <a:t>Break tasks into smaller and smaller pieces</a:t>
            </a:r>
          </a:p>
          <a:p>
            <a:pPr marL="741553" lvl="1" indent="-284353" eaLnBrk="1" hangingPunct="1">
              <a:buFont typeface="Arial" panose="020B0604020202020204" pitchFamily="34" charset="0"/>
              <a:buChar char="–"/>
              <a:defRPr/>
            </a:pPr>
            <a:r>
              <a:rPr lang="en-US" altLang="en-US" sz="2200" kern="1200" dirty="0">
                <a:solidFill>
                  <a:srgbClr val="000000"/>
                </a:solidFill>
                <a:latin typeface="Arial (Body)"/>
                <a:ea typeface="ＭＳ Ｐゴシック" charset="-128"/>
                <a:cs typeface="+mn-cs"/>
              </a:rPr>
              <a:t>Until you reach an implementable size</a:t>
            </a:r>
          </a:p>
          <a:p>
            <a:pPr marL="255651" indent="-255651" eaLnBrk="1" hangingPunct="1">
              <a:tabLst/>
              <a:defRPr/>
            </a:pPr>
            <a:r>
              <a:rPr lang="en-US" altLang="en-US" sz="2200" kern="1200" dirty="0">
                <a:solidFill>
                  <a:srgbClr val="000000"/>
                </a:solidFill>
                <a:latin typeface="Arial (Body)"/>
                <a:ea typeface="ＭＳ Ｐゴシック" charset="-128"/>
              </a:rPr>
              <a:t>Define the data to be manipulated</a:t>
            </a:r>
          </a:p>
          <a:p>
            <a:pPr marL="255651" indent="-255651" eaLnBrk="1" hangingPunct="1">
              <a:tabLst/>
              <a:defRPr/>
            </a:pPr>
            <a:r>
              <a:rPr lang="en-US" altLang="en-US" sz="2200" kern="1200" dirty="0">
                <a:solidFill>
                  <a:srgbClr val="000000"/>
                </a:solidFill>
                <a:latin typeface="Arial (Body)"/>
                <a:ea typeface="ＭＳ Ｐゴシック" charset="-128"/>
              </a:rPr>
              <a:t>Design how functions interact</a:t>
            </a:r>
          </a:p>
          <a:p>
            <a:pPr marL="741553" lvl="1" indent="-284353" eaLnBrk="1" hangingPunct="1">
              <a:buFont typeface="Arial" panose="020B0604020202020204" pitchFamily="34" charset="0"/>
              <a:buChar char="–"/>
              <a:defRPr/>
            </a:pPr>
            <a:r>
              <a:rPr lang="en-US" altLang="en-US" sz="2200" kern="1200" dirty="0" smtClean="0">
                <a:solidFill>
                  <a:srgbClr val="000000"/>
                </a:solidFill>
                <a:latin typeface="Arial (Body)"/>
                <a:ea typeface="ＭＳ Ｐゴシック" charset="-128"/>
                <a:cs typeface="+mn-cs"/>
              </a:rPr>
              <a:t>What</a:t>
            </a:r>
            <a:r>
              <a:rPr lang="fr-FR" altLang="en-US" sz="2200" kern="1200" dirty="0" smtClean="0">
                <a:solidFill>
                  <a:srgbClr val="000000"/>
                </a:solidFill>
                <a:latin typeface="Arial (Body)"/>
                <a:ea typeface="ＭＳ Ｐゴシック" charset="-128"/>
                <a:cs typeface="+mn-cs"/>
              </a:rPr>
              <a:t>’</a:t>
            </a:r>
            <a:r>
              <a:rPr lang="en-US" altLang="en-US" sz="2200" kern="1200" dirty="0" smtClean="0">
                <a:solidFill>
                  <a:srgbClr val="000000"/>
                </a:solidFill>
                <a:latin typeface="Arial (Body)"/>
                <a:ea typeface="ＭＳ Ｐゴシック" charset="-128"/>
                <a:cs typeface="+mn-cs"/>
              </a:rPr>
              <a:t>s </a:t>
            </a:r>
            <a:r>
              <a:rPr lang="en-US" altLang="en-US" sz="2200" kern="1200" dirty="0">
                <a:solidFill>
                  <a:srgbClr val="000000"/>
                </a:solidFill>
                <a:latin typeface="Arial (Body)"/>
                <a:ea typeface="ＭＳ Ｐゴシック" charset="-128"/>
                <a:cs typeface="+mn-cs"/>
              </a:rPr>
              <a:t>the input</a:t>
            </a:r>
          </a:p>
          <a:p>
            <a:pPr marL="741553" lvl="1" indent="-284353" eaLnBrk="1" hangingPunct="1">
              <a:buFont typeface="Arial" panose="020B0604020202020204" pitchFamily="34" charset="0"/>
              <a:buChar char="–"/>
              <a:defRPr/>
            </a:pPr>
            <a:r>
              <a:rPr lang="en-US" altLang="en-US" sz="2200" kern="1200" dirty="0" smtClean="0">
                <a:solidFill>
                  <a:srgbClr val="000000"/>
                </a:solidFill>
                <a:latin typeface="Arial (Body)"/>
                <a:ea typeface="ＭＳ Ｐゴシック" charset="-128"/>
                <a:cs typeface="+mn-cs"/>
              </a:rPr>
              <a:t>What</a:t>
            </a:r>
            <a:r>
              <a:rPr lang="fr-FR" altLang="en-US" sz="2200" kern="1200" dirty="0" smtClean="0">
                <a:solidFill>
                  <a:srgbClr val="000000"/>
                </a:solidFill>
                <a:latin typeface="Arial (Body)"/>
                <a:ea typeface="ＭＳ Ｐゴシック" charset="-128"/>
                <a:cs typeface="+mn-cs"/>
              </a:rPr>
              <a:t>’</a:t>
            </a:r>
            <a:r>
              <a:rPr lang="en-US" altLang="en-US" sz="2200" kern="1200" dirty="0" smtClean="0">
                <a:solidFill>
                  <a:srgbClr val="000000"/>
                </a:solidFill>
                <a:latin typeface="Arial (Body)"/>
                <a:ea typeface="ＭＳ Ｐゴシック" charset="-128"/>
                <a:cs typeface="+mn-cs"/>
              </a:rPr>
              <a:t>s </a:t>
            </a:r>
            <a:r>
              <a:rPr lang="en-US" altLang="en-US" sz="2200" kern="1200" dirty="0">
                <a:solidFill>
                  <a:srgbClr val="000000"/>
                </a:solidFill>
                <a:latin typeface="Arial (Body)"/>
                <a:ea typeface="ＭＳ Ｐゴシック" charset="-128"/>
                <a:cs typeface="+mn-cs"/>
              </a:rPr>
              <a:t>the output</a:t>
            </a:r>
          </a:p>
          <a:p>
            <a:pPr marL="255651" indent="-255651" eaLnBrk="1" hangingPunct="1">
              <a:tabLst/>
              <a:defRPr/>
            </a:pPr>
            <a:r>
              <a:rPr lang="en-US" altLang="en-US" sz="2200" kern="1200" dirty="0">
                <a:solidFill>
                  <a:srgbClr val="000000"/>
                </a:solidFill>
                <a:latin typeface="Arial (Body)"/>
                <a:ea typeface="ＭＳ Ｐゴシック" charset="-128"/>
              </a:rPr>
              <a:t>Group functions into components </a:t>
            </a:r>
            <a:r>
              <a:rPr lang="en-US" altLang="en-US" sz="2200" kern="1200" dirty="0" smtClean="0">
                <a:solidFill>
                  <a:srgbClr val="000000"/>
                </a:solidFill>
                <a:latin typeface="Arial (Body)"/>
                <a:ea typeface="ＭＳ Ｐゴシック" charset="-128"/>
              </a:rPr>
              <a:t>(“modules” </a:t>
            </a:r>
            <a:r>
              <a:rPr lang="en-US" altLang="en-US" sz="2200" kern="1200" dirty="0">
                <a:solidFill>
                  <a:srgbClr val="000000"/>
                </a:solidFill>
                <a:latin typeface="Arial (Body)"/>
                <a:ea typeface="ＭＳ Ｐゴシック" charset="-128"/>
              </a:rPr>
              <a:t>or </a:t>
            </a:r>
            <a:r>
              <a:rPr lang="en-US" altLang="en-US" sz="2200" kern="1200" dirty="0" smtClean="0">
                <a:solidFill>
                  <a:srgbClr val="000000"/>
                </a:solidFill>
                <a:latin typeface="Arial (Body)"/>
                <a:ea typeface="ＭＳ Ｐゴシック" charset="-128"/>
              </a:rPr>
              <a:t>“classes”)</a:t>
            </a:r>
            <a:endParaRPr lang="en-US" altLang="en-US" sz="2200" kern="1200" dirty="0">
              <a:solidFill>
                <a:srgbClr val="000000"/>
              </a:solidFill>
              <a:latin typeface="Arial (Body)"/>
              <a:ea typeface="ＭＳ Ｐゴシック" charset="-128"/>
            </a:endParaRPr>
          </a:p>
          <a:p>
            <a:pPr marL="255651" indent="-255651" eaLnBrk="1" hangingPunct="1">
              <a:tabLst/>
              <a:defRPr/>
            </a:pPr>
            <a:r>
              <a:rPr lang="en-US" altLang="en-US" sz="2200" kern="1200" dirty="0">
                <a:solidFill>
                  <a:srgbClr val="000000"/>
                </a:solidFill>
                <a:latin typeface="Arial (Body)"/>
                <a:ea typeface="ＭＳ Ｐゴシック" charset="-128"/>
              </a:rPr>
              <a:t>Write the </a:t>
            </a:r>
            <a:r>
              <a:rPr lang="en-US" altLang="en-US" sz="2200" kern="1200" dirty="0" smtClean="0">
                <a:solidFill>
                  <a:srgbClr val="000000"/>
                </a:solidFill>
                <a:latin typeface="Arial (Body)"/>
                <a:ea typeface="ＭＳ Ｐゴシック" charset="-128"/>
              </a:rPr>
              <a:t>code</a:t>
            </a:r>
            <a:endParaRPr lang="en-US" altLang="en-US" sz="2200" kern="1200" dirty="0">
              <a:solidFill>
                <a:srgbClr val="000000"/>
              </a:solidFill>
              <a:latin typeface="Arial (Body)"/>
              <a:ea typeface="ＭＳ Ｐゴシック" charset="-12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anchor="b">
            <a:spAutoFit/>
          </a:bodyPr>
          <a:lstStyle/>
          <a:p>
            <a:pPr>
              <a:spcBef>
                <a:spcPct val="0"/>
              </a:spcBef>
              <a:buClrTx/>
              <a:defRPr/>
            </a:pPr>
            <a:r>
              <a:rPr lang="en-US" altLang="en-US" kern="1200" dirty="0" smtClean="0">
                <a:latin typeface="Times New Roman" panose="02020603050405020304" pitchFamily="18" charset="0"/>
                <a:ea typeface="ＭＳ Ｐゴシック" charset="-128"/>
              </a:rPr>
              <a:t>Confusedturtle</a:t>
            </a:r>
            <a:endParaRPr lang="en-US" altLang="en-US" kern="1200" dirty="0">
              <a:latin typeface="Times New Roman" panose="02020603050405020304" pitchFamily="18" charset="0"/>
              <a:ea typeface="ＭＳ Ｐゴシック" charset="-128"/>
            </a:endParaRPr>
          </a:p>
        </p:txBody>
      </p:sp>
      <p:pic>
        <p:nvPicPr>
          <p:cNvPr id="5" name="Picture 4" descr="Computer code has 6 lines. The lines read as follows. Line 1. import random. Line 2. class Confused Turtle left parenthesis Turtle right parenthesis colon. Line 3, indented once. d e f forward left parenthesis self comma n u m right parenthesis colon. Line 4, indented twice. Turtle period forward left parenthesis self comma i n t left parenthesis n u m asterisk random period random left parenthesis right parenthesis right parenthesis right parenthesis. Line 5, indented once. d e f turn left parenthesis self comma n u m right parenthesis colon. Line 6, indented twice. Turtle period turn left parenthesis self comma i n t left parenthesis n u m asterisk random period random left parenthesis right parenthesis right parenthesis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8" y="1773238"/>
            <a:ext cx="6756400" cy="25019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anchor="b">
            <a:spAutoFit/>
          </a:bodyPr>
          <a:lstStyle/>
          <a:p>
            <a:pPr>
              <a:spcBef>
                <a:spcPct val="0"/>
              </a:spcBef>
              <a:buClrTx/>
              <a:defRPr/>
            </a:pPr>
            <a:r>
              <a:rPr lang="en-US" altLang="en-US" kern="1200" dirty="0" smtClean="0">
                <a:latin typeface="Times New Roman" panose="02020603050405020304" pitchFamily="18" charset="0"/>
                <a:ea typeface="ＭＳ Ｐゴシック" charset="-128"/>
              </a:rPr>
              <a:t>Works the Same, Performs Different</a:t>
            </a:r>
            <a:endParaRPr lang="en-US" altLang="en-US" kern="1200" dirty="0">
              <a:latin typeface="Times New Roman" panose="02020603050405020304" pitchFamily="18" charset="0"/>
              <a:ea typeface="ＭＳ Ｐゴシック" charset="-128"/>
            </a:endParaRPr>
          </a:p>
        </p:txBody>
      </p:sp>
      <p:pic>
        <p:nvPicPr>
          <p:cNvPr id="5" name="Picture 4" descr="Computer code has 4 lines. The lines read as follows. Line 1. right angle bracket right angle bracket right angle bracket pluto equals World left parenthesis right parenthesis. Line 2. right angle bracket right angle bracket right angle bracket goofy equals Confused Turtle left parenthesis pluto right parenthesis. Line 3. right angle bracket right angle bracket right angle bracket goofy period forward left parenthesis 100 right parenthesis. Line 4. right angle bracket right angle bracket right angle bracket goofy period turn left parenthesis 90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8" y="1773238"/>
            <a:ext cx="4572000" cy="16383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spcBef>
                <a:spcPct val="0"/>
              </a:spcBef>
              <a:buClrTx/>
              <a:defRPr/>
            </a:pPr>
            <a:r>
              <a:rPr lang="en-US" altLang="en-US" kern="1200" dirty="0" smtClean="0">
                <a:latin typeface="Times New Roman" panose="02020603050405020304" pitchFamily="18" charset="0"/>
                <a:ea typeface="ＭＳ Ｐゴシック" charset="-128"/>
              </a:rPr>
              <a:t>Combining Recursion with Turtles</a:t>
            </a:r>
            <a:endParaRPr lang="en-US" altLang="en-US" kern="1200" dirty="0">
              <a:latin typeface="Times New Roman" panose="02020603050405020304" pitchFamily="18" charset="0"/>
              <a:ea typeface="ＭＳ Ｐゴシック" charset="-128"/>
            </a:endParaRPr>
          </a:p>
        </p:txBody>
      </p:sp>
      <p:sp>
        <p:nvSpPr>
          <p:cNvPr id="5" name="Text Placeholder 4"/>
          <p:cNvSpPr>
            <a:spLocks noGrp="1"/>
          </p:cNvSpPr>
          <p:nvPr>
            <p:ph type="body" idx="1"/>
          </p:nvPr>
        </p:nvSpPr>
        <p:spPr>
          <a:xfrm>
            <a:off x="457200" y="1600200"/>
            <a:ext cx="8229600" cy="610737"/>
          </a:xfrm>
        </p:spPr>
        <p:txBody>
          <a:bodyPr/>
          <a:lstStyle/>
          <a:p>
            <a:pPr>
              <a:defRPr/>
            </a:pPr>
            <a:r>
              <a:rPr lang="en-US" sz="2400" dirty="0">
                <a:latin typeface="+mn-lt"/>
                <a:ea typeface="ＭＳ Ｐゴシック" charset="0"/>
              </a:rPr>
              <a:t>Start from this:</a:t>
            </a:r>
          </a:p>
        </p:txBody>
      </p:sp>
      <p:pic>
        <p:nvPicPr>
          <p:cNvPr id="6" name="Picture 5" descr="Computer code has 4 lines. The lines read as follows. Line 1. d e f triangle left parenthesis turtle comma size right parenthesis colon. Line 2, indented once. for sides in range left parenthesis 3 right parenthesis colon. Line 3, indented twice. forward left parenthesis turtle comma size right parenthesis. Line 4, indented twice. turn left parenthesis turtle comma 120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010" y="2498487"/>
            <a:ext cx="3327400" cy="175260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spcBef>
                <a:spcPct val="0"/>
              </a:spcBef>
              <a:buClrTx/>
              <a:defRPr/>
            </a:pPr>
            <a:r>
              <a:rPr lang="en-US" altLang="en-US" kern="1200" dirty="0">
                <a:latin typeface="Times New Roman" panose="02020603050405020304" pitchFamily="18" charset="0"/>
                <a:ea typeface="ＭＳ Ｐゴシック" charset="-128"/>
              </a:rPr>
              <a:t>Recurse Before Moving</a:t>
            </a:r>
          </a:p>
        </p:txBody>
      </p:sp>
      <p:pic>
        <p:nvPicPr>
          <p:cNvPr id="5" name="Picture 4" descr="Computer code has 7 lines. The lines read as follows. Line 1. d e f nested T r i left parenthesis t comma size right parenthesis colon. Line 2, indented once. if size left angle bracket 10 colon. Line 3, indented twice. return. Line 4, indented once. for sides in range left parenthesis 3 right parenthesis colon. Line 5, indented twice. nested T r i left parenthesis t comma size forward slash 2 right parenthesis. Line 6, indented twice. forward left parenthesis t comma size right parenthesis. Line 7, indented twice. turn left parenthesis t comma 120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12793"/>
            <a:ext cx="3060700" cy="3086100"/>
          </a:xfrm>
          <a:prstGeom prst="rect">
            <a:avLst/>
          </a:prstGeom>
        </p:spPr>
      </p:pic>
      <p:pic>
        <p:nvPicPr>
          <p:cNvPr id="90116" name="Picture 3" descr="A diagram illustrates a nesting triangle with many triangles within it and a turtle at the corner of triangl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8032" y="1712793"/>
            <a:ext cx="2758141" cy="2400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spcBef>
                <a:spcPct val="0"/>
              </a:spcBef>
              <a:buClrTx/>
              <a:defRPr/>
            </a:pPr>
            <a:r>
              <a:rPr lang="en-US" altLang="en-US" kern="1200" dirty="0" smtClean="0">
                <a:latin typeface="Times New Roman" panose="02020603050405020304" pitchFamily="18" charset="0"/>
                <a:ea typeface="ＭＳ Ｐゴシック" charset="-128"/>
              </a:rPr>
              <a:t>Recurse in the Corners</a:t>
            </a:r>
            <a:endParaRPr lang="en-US" altLang="en-US" kern="1200" dirty="0">
              <a:latin typeface="Times New Roman" panose="02020603050405020304" pitchFamily="18" charset="0"/>
              <a:ea typeface="ＭＳ Ｐゴシック" charset="-128"/>
            </a:endParaRPr>
          </a:p>
        </p:txBody>
      </p:sp>
      <p:pic>
        <p:nvPicPr>
          <p:cNvPr id="6" name="Picture 5" descr="Computer code has 7 lines. The lines read as follows. Line 1. d e f corner T r i left parenthesis t comma size right parenthesis colon. Line 2. if size less than sign 10 colon. Line 3. return. Line 4. for sides in range left parenthesis 3 right parenthesis colon. Line 5. forward left parenthesis t comma size right parenthesis. Line 6. corner T r i left parenthesis t comma size forward slash 2 right parenthesis. Line 7. turn left parenthesis t comma 120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75831"/>
            <a:ext cx="3060700" cy="3124200"/>
          </a:xfrm>
          <a:prstGeom prst="rect">
            <a:avLst/>
          </a:prstGeom>
        </p:spPr>
      </p:pic>
      <p:pic>
        <p:nvPicPr>
          <p:cNvPr id="91140" name="Picture 3" descr="Diagram illustrates a line drawn from turtle and triangles are drawn sticking away and at corners such that there are triangles present at every corne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0000" y="1566081"/>
            <a:ext cx="3606800"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a:spAutoFit/>
          </a:bodyPr>
          <a:lstStyle/>
          <a:p>
            <a:pPr eaLnBrk="1" fontAlgn="auto" hangingPunct="1">
              <a:spcBef>
                <a:spcPct val="0"/>
              </a:spcBef>
              <a:spcAft>
                <a:spcPts val="0"/>
              </a:spcAft>
              <a:buClrTx/>
              <a:defRPr/>
            </a:pPr>
            <a:r>
              <a:rPr lang="en-US" altLang="en-US" kern="1200" dirty="0" smtClean="0">
                <a:latin typeface="Times New Roman" panose="02020603050405020304" pitchFamily="18" charset="0"/>
                <a:ea typeface="ＭＳ Ｐゴシック" charset="0"/>
                <a:cs typeface="+mj-cs"/>
              </a:rPr>
              <a:t>Example on Making a Class from Scratch: Slideshow</a:t>
            </a:r>
            <a:endParaRPr lang="en-US" altLang="en-US" kern="120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a:xfrm>
            <a:off x="457200" y="1600200"/>
            <a:ext cx="8229600" cy="2631459"/>
          </a:xfrm>
        </p:spPr>
        <p:txBody>
          <a:bodyPr>
            <a:spAutoFit/>
          </a:bodyPr>
          <a:lstStyle/>
          <a:p>
            <a:pPr marL="255651" indent="-255651" eaLnBrk="1" hangingPunct="1">
              <a:tabLst/>
              <a:defRPr/>
            </a:pPr>
            <a:r>
              <a:rPr lang="en-US" altLang="en-US" sz="2400" kern="1200" dirty="0" smtClean="0">
                <a:solidFill>
                  <a:srgbClr val="000000"/>
                </a:solidFill>
                <a:latin typeface="Arial (Body)"/>
                <a:ea typeface="ＭＳ Ｐゴシック" charset="-128"/>
              </a:rPr>
              <a:t>Let</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build a program to show a slide show.</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It shows a picture.</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Then plays a corresponding sound.</a:t>
            </a:r>
          </a:p>
          <a:p>
            <a:pPr lvl="2" eaLnBrk="1" hangingPunct="1">
              <a:defRPr/>
            </a:pPr>
            <a:r>
              <a:rPr lang="en-US" altLang="en-US" sz="2400" kern="1200" dirty="0" smtClean="0">
                <a:solidFill>
                  <a:srgbClr val="000000"/>
                </a:solidFill>
                <a:latin typeface="Arial (Body)"/>
                <a:ea typeface="ＭＳ Ｐゴシック" charset="-128"/>
                <a:cs typeface="+mn-cs"/>
              </a:rPr>
              <a:t>We</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ll </a:t>
            </a:r>
            <a:r>
              <a:rPr lang="en-US" altLang="ja-JP" sz="2400" kern="1200" dirty="0">
                <a:solidFill>
                  <a:srgbClr val="000000"/>
                </a:solidFill>
                <a:latin typeface="Arial (Body)"/>
                <a:ea typeface="ＭＳ Ｐゴシック" charset="-128"/>
                <a:cs typeface="+mn-cs"/>
              </a:rPr>
              <a:t>use the introduced-but-never-used blockingPlay() to make the execution wait until the sound is done</a:t>
            </a:r>
            <a:r>
              <a:rPr lang="en-US" altLang="ja-JP"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anchor="b">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Slideshow</a:t>
            </a:r>
            <a:endParaRPr lang="en-US" altLang="en-US" kern="1200" dirty="0">
              <a:latin typeface="Times New Roman" panose="02020603050405020304" pitchFamily="18" charset="0"/>
              <a:ea typeface="ＭＳ Ｐゴシック" charset="-128"/>
            </a:endParaRPr>
          </a:p>
        </p:txBody>
      </p:sp>
      <p:pic>
        <p:nvPicPr>
          <p:cNvPr id="5" name="Picture 4" descr="Computer code has 17 lines. The lines read as follows. Line 1. d e f play Slide Show left parenthesis right parenthesis colon. Line 2, indented once. p i c equals make Picture left parenthesis get Media Path left parenthesis double quote barbara period j p g double quote right parenthesis right parenthesis. Line 3, indented once. sound equals make Sound left parenthesis get Media Path left parenthesis double quote bassoon dash c 4 period w a v double quote right parenthesis right parenthesis. Line 4, indented once. show left parenthesis p i c right parenthesis. Line 5, indented once. blocking Play left parenthesis sound right parenthesis. Line 6, indented once. p i c equals make Picture left parenthesis get Media Path left parenthesis double quote beach period j p g double quote right parenthesis right parenthesis. Line 7, indented once. sound equals make Sound left parenthesis get Media Path left parenthesis double quote bassoon dash e 4 period w a v double quote right parenthesis right parenthesis. Line 8, indented once. show left parenthesis p i c right parenthesis. Line 9, indented once. blocking Play left parenthesis sound right parenthesis. Line 10, indented once. p i c equals make Picture left parenthesis get Media Path left parenthesis double quote church period j p g double quote right parenthesis right parenthesis. Line 11, indented once. sound equals make Sound left parenthesis get Media Path left parenthesis double quote bassoon dash g 4 period w a v double quote right parenthesis right parenthesis. Line 12, indented once. show left parenthesis p i c right parenthesis. Line 13, indented once. blocking Play left parenthesis sound right parenthesis. Line 14, indented once. p i c equals make Picture left parenthesis get Media Path left parenthesis double quote jungle 2 period j p g double quote right parenthesis right parenthesis. Line 15, indented once. sound equals make Sound left parenthesis get Media Path left parenthesis double quote bassoon dash c 4 period w a v double quote right parenthesis right parenthesis. Line 16, indented once. show left parenthesis p i c right parenthesis. Line 17, indented once. blocking Play left parenthesis sound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49" y="1517278"/>
            <a:ext cx="5610167" cy="4692687"/>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What’s Wrong with This?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454488"/>
          </a:xfrm>
        </p:spPr>
        <p:txBody>
          <a:bodyPr>
            <a:spAutoFit/>
          </a:bodyPr>
          <a:lstStyle/>
          <a:p>
            <a:pPr marL="255651" indent="-255651" eaLnBrk="1" hangingPunct="1">
              <a:tabLst/>
              <a:defRPr/>
            </a:pPr>
            <a:r>
              <a:rPr lang="en-US" altLang="en-US" sz="2400" kern="1200" dirty="0">
                <a:solidFill>
                  <a:srgbClr val="000000"/>
                </a:solidFill>
                <a:latin typeface="Arial (Body)"/>
                <a:ea typeface="ＭＳ Ｐゴシック" charset="-128"/>
              </a:rPr>
              <a:t>From Procedural </a:t>
            </a:r>
            <a:r>
              <a:rPr lang="en-US" altLang="en-US" sz="2400" kern="1200" dirty="0" smtClean="0">
                <a:solidFill>
                  <a:srgbClr val="000000"/>
                </a:solidFill>
                <a:latin typeface="Arial (Body)"/>
                <a:ea typeface="ＭＳ Ｐゴシック" charset="-128"/>
              </a:rPr>
              <a:t>Abstraction:</a:t>
            </a:r>
            <a:endParaRPr lang="en-US" altLang="en-US" sz="2400" kern="1200" dirty="0">
              <a:solidFill>
                <a:srgbClr val="000000"/>
              </a:solidFill>
              <a:latin typeface="Arial (Body)"/>
              <a:ea typeface="ＭＳ Ｐゴシック" charset="-128"/>
            </a:endParaRP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We have duplicated </a:t>
            </a:r>
            <a:r>
              <a:rPr lang="en-US" altLang="en-US" sz="2400" kern="1200" dirty="0" smtClean="0">
                <a:solidFill>
                  <a:srgbClr val="000000"/>
                </a:solidFill>
                <a:latin typeface="Arial (Body)"/>
                <a:ea typeface="ＭＳ Ｐゴシック" charset="-128"/>
                <a:cs typeface="+mn-cs"/>
              </a:rPr>
              <a:t>code.</a:t>
            </a:r>
            <a:endParaRPr lang="en-US" altLang="en-US" sz="2400" kern="1200" dirty="0">
              <a:solidFill>
                <a:srgbClr val="000000"/>
              </a:solidFill>
              <a:latin typeface="Arial (Body)"/>
              <a:ea typeface="ＭＳ Ｐゴシック" charset="-128"/>
              <a:cs typeface="+mn-cs"/>
            </a:endParaRP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We should get rid of it.</a:t>
            </a:r>
          </a:p>
          <a:p>
            <a:pPr marL="255651" indent="-255651" eaLnBrk="1" hangingPunct="1">
              <a:tabLst/>
              <a:defRPr/>
            </a:pPr>
            <a:r>
              <a:rPr lang="en-US" altLang="en-US" sz="2400" kern="1200" dirty="0">
                <a:solidFill>
                  <a:srgbClr val="000000"/>
                </a:solidFill>
                <a:latin typeface="Arial (Body)"/>
                <a:ea typeface="ＭＳ Ｐゴシック" charset="-128"/>
              </a:rPr>
              <a:t>From Object-Oriented Programming:</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We have an object: A slide</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a:latin typeface="Times New Roman" panose="02020603050405020304" pitchFamily="18" charset="0"/>
                <a:ea typeface="ＭＳ Ｐゴシック" charset="-128"/>
              </a:rPr>
              <a:t>Defining an Object</a:t>
            </a:r>
          </a:p>
        </p:txBody>
      </p:sp>
      <p:sp>
        <p:nvSpPr>
          <p:cNvPr id="3" name="Text Placeholder 2"/>
          <p:cNvSpPr>
            <a:spLocks noGrp="1"/>
          </p:cNvSpPr>
          <p:nvPr>
            <p:ph type="body" idx="1"/>
          </p:nvPr>
        </p:nvSpPr>
        <p:spPr/>
        <p:txBody>
          <a:bodyPr>
            <a:spAutoFit/>
          </a:bodyPr>
          <a:lstStyle/>
          <a:p>
            <a:pPr marL="255651" indent="-255651" eaLnBrk="1" fontAlgn="auto" hangingPunct="1">
              <a:tabLst/>
              <a:defRPr/>
            </a:pPr>
            <a:r>
              <a:rPr lang="en-US" sz="2200" kern="1200" dirty="0">
                <a:solidFill>
                  <a:srgbClr val="000000"/>
                </a:solidFill>
                <a:latin typeface="Arial (Body)"/>
                <a:ea typeface="ＭＳ Ｐゴシック" charset="0"/>
                <a:cs typeface="+mn-cs"/>
              </a:rPr>
              <a:t>Objects know things.</a:t>
            </a:r>
          </a:p>
          <a:p>
            <a:pPr marL="741553" lvl="1" indent="-284353" eaLnBrk="1" fontAlgn="auto" hangingPunct="1">
              <a:buFont typeface="Arial" panose="020B0604020202020204" pitchFamily="34" charset="0"/>
              <a:buChar char="–"/>
              <a:defRPr/>
            </a:pPr>
            <a:r>
              <a:rPr lang="en-US" sz="2200" kern="1200" dirty="0">
                <a:solidFill>
                  <a:srgbClr val="000000"/>
                </a:solidFill>
                <a:latin typeface="Arial (Body)"/>
                <a:ea typeface="ＭＳ Ｐゴシック" charset="0"/>
                <a:cs typeface="+mn-cs"/>
              </a:rPr>
              <a:t>Data that is internal to the object.</a:t>
            </a:r>
          </a:p>
          <a:p>
            <a:pPr marL="741553" lvl="1" indent="-284353" eaLnBrk="1" fontAlgn="auto" hangingPunct="1">
              <a:buFont typeface="Arial" panose="020B0604020202020204" pitchFamily="34" charset="0"/>
              <a:buChar char="–"/>
              <a:defRPr/>
            </a:pPr>
            <a:r>
              <a:rPr lang="en-US" sz="2200" kern="1200" dirty="0">
                <a:solidFill>
                  <a:srgbClr val="000000"/>
                </a:solidFill>
                <a:latin typeface="Arial (Body)"/>
                <a:ea typeface="ＭＳ Ｐゴシック" charset="0"/>
                <a:cs typeface="+mn-cs"/>
              </a:rPr>
              <a:t>We often call those instance variables.</a:t>
            </a:r>
          </a:p>
          <a:p>
            <a:pPr marL="255651" indent="-255651" eaLnBrk="1" fontAlgn="auto" hangingPunct="1">
              <a:tabLst/>
              <a:defRPr/>
            </a:pPr>
            <a:r>
              <a:rPr lang="en-US" sz="2200" kern="1200" dirty="0">
                <a:solidFill>
                  <a:srgbClr val="000000"/>
                </a:solidFill>
                <a:latin typeface="Arial (Body)"/>
                <a:ea typeface="ＭＳ Ｐゴシック" charset="0"/>
                <a:cs typeface="+mn-cs"/>
              </a:rPr>
              <a:t>Objects can do things.</a:t>
            </a:r>
          </a:p>
          <a:p>
            <a:pPr marL="741553" lvl="1" indent="-284353" eaLnBrk="1" fontAlgn="auto" hangingPunct="1">
              <a:buFont typeface="Arial" panose="020B0604020202020204" pitchFamily="34" charset="0"/>
              <a:buChar char="–"/>
              <a:defRPr/>
            </a:pPr>
            <a:r>
              <a:rPr lang="en-US" sz="2200" kern="1200" dirty="0">
                <a:solidFill>
                  <a:srgbClr val="000000"/>
                </a:solidFill>
                <a:latin typeface="Arial (Body)"/>
                <a:ea typeface="ＭＳ Ｐゴシック" charset="0"/>
                <a:cs typeface="+mn-cs"/>
              </a:rPr>
              <a:t>Behavior that is internal to the object.</a:t>
            </a:r>
          </a:p>
          <a:p>
            <a:pPr marL="741553" lvl="1" indent="-284353" eaLnBrk="1" fontAlgn="auto" hangingPunct="1">
              <a:buFont typeface="Arial" panose="020B0604020202020204" pitchFamily="34" charset="0"/>
              <a:buChar char="–"/>
              <a:defRPr/>
            </a:pPr>
            <a:r>
              <a:rPr lang="en-US" sz="2200" kern="1200" dirty="0">
                <a:solidFill>
                  <a:srgbClr val="000000"/>
                </a:solidFill>
                <a:latin typeface="Arial (Body)"/>
                <a:ea typeface="ＭＳ Ｐゴシック" charset="0"/>
                <a:cs typeface="+mn-cs"/>
              </a:rPr>
              <a:t>We call functions that are specific to an object methods.</a:t>
            </a:r>
          </a:p>
          <a:p>
            <a:pPr lvl="2" eaLnBrk="1" fontAlgn="auto" hangingPunct="1">
              <a:defRPr/>
            </a:pPr>
            <a:r>
              <a:rPr lang="en-US" sz="2200" kern="1200" dirty="0">
                <a:solidFill>
                  <a:srgbClr val="000000"/>
                </a:solidFill>
                <a:latin typeface="Arial (Body)"/>
                <a:ea typeface="ＭＳ Ｐゴシック" charset="0"/>
                <a:cs typeface="+mn-cs"/>
              </a:rPr>
              <a:t>But you knew that one already.</a:t>
            </a:r>
          </a:p>
          <a:p>
            <a:pPr marL="255651" indent="-255651" eaLnBrk="1" fontAlgn="auto" hangingPunct="1">
              <a:tabLst/>
              <a:defRPr/>
            </a:pPr>
            <a:r>
              <a:rPr lang="en-US" sz="2200" kern="1200" dirty="0">
                <a:solidFill>
                  <a:srgbClr val="000000"/>
                </a:solidFill>
                <a:latin typeface="Arial (Body)"/>
                <a:ea typeface="ＭＳ Ｐゴシック" charset="0"/>
                <a:cs typeface="+mn-cs"/>
              </a:rPr>
              <a:t>We access both of these using dot notation</a:t>
            </a:r>
          </a:p>
          <a:p>
            <a:pPr marL="741553" lvl="1" indent="-284353" eaLnBrk="1" fontAlgn="auto" hangingPunct="1">
              <a:buFont typeface="Arial" panose="020B0604020202020204" pitchFamily="34" charset="0"/>
              <a:buChar char="–"/>
              <a:defRPr/>
            </a:pPr>
            <a:r>
              <a:rPr lang="en-US" sz="2200" kern="1200" dirty="0">
                <a:solidFill>
                  <a:srgbClr val="000000"/>
                </a:solidFill>
                <a:latin typeface="Arial (Body)"/>
                <a:ea typeface="ＭＳ Ｐゴシック" charset="0"/>
                <a:cs typeface="+mn-cs"/>
              </a:rPr>
              <a:t>object.variable</a:t>
            </a:r>
          </a:p>
          <a:p>
            <a:pPr marL="741553" lvl="1" indent="-284353" eaLnBrk="1" fontAlgn="auto" hangingPunct="1">
              <a:buFont typeface="Arial" panose="020B0604020202020204" pitchFamily="34" charset="0"/>
              <a:buChar char="–"/>
              <a:defRPr/>
            </a:pPr>
            <a:r>
              <a:rPr lang="en-US" sz="2200" kern="1200" dirty="0">
                <a:solidFill>
                  <a:srgbClr val="000000"/>
                </a:solidFill>
                <a:latin typeface="Arial (Body)"/>
                <a:ea typeface="ＭＳ Ｐゴシック" charset="0"/>
                <a:cs typeface="+mn-cs"/>
              </a:rPr>
              <a:t>object.method</a:t>
            </a:r>
            <a:r>
              <a:rPr lang="en-US" sz="2200" kern="1200" dirty="0" smtClean="0">
                <a:solidFill>
                  <a:srgbClr val="000000"/>
                </a:solidFill>
                <a:latin typeface="Arial (Body)"/>
                <a:ea typeface="ＭＳ Ｐゴシック" charset="0"/>
                <a:cs typeface="+mn-cs"/>
              </a:rPr>
              <a:t>()</a:t>
            </a:r>
            <a:endParaRPr lang="en-US" sz="2200" kern="1200" dirty="0">
              <a:solidFill>
                <a:srgbClr val="000000"/>
              </a:solidFill>
              <a:latin typeface="Arial (Body)"/>
              <a:ea typeface="ＭＳ Ｐゴシック" charset="0"/>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The Slide Object</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347040"/>
          </a:xfrm>
        </p:spPr>
        <p:txBody>
          <a:bodyPr>
            <a:spAutoFit/>
          </a:bodyPr>
          <a:lstStyle/>
          <a:p>
            <a:pPr marL="255651" indent="-255651" eaLnBrk="1" hangingPunct="1">
              <a:tabLst/>
              <a:defRPr/>
            </a:pPr>
            <a:r>
              <a:rPr lang="en-US" altLang="en-US" sz="2400" kern="1200" dirty="0">
                <a:solidFill>
                  <a:srgbClr val="000000"/>
                </a:solidFill>
                <a:latin typeface="Arial (Body)"/>
                <a:ea typeface="ＭＳ Ｐゴシック" charset="-128"/>
              </a:rPr>
              <a:t>What does a slide know?</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It has a picture.</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It has a sound</a:t>
            </a:r>
          </a:p>
          <a:p>
            <a:pPr marL="255651" indent="-255651" eaLnBrk="1" hangingPunct="1">
              <a:tabLst/>
              <a:defRPr/>
            </a:pPr>
            <a:r>
              <a:rPr lang="en-US" altLang="en-US" sz="2400" kern="1200" dirty="0">
                <a:solidFill>
                  <a:srgbClr val="000000"/>
                </a:solidFill>
                <a:latin typeface="Arial (Body)"/>
                <a:ea typeface="ＭＳ Ｐゴシック" charset="-128"/>
              </a:rPr>
              <a:t>What can a slide do?</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Show itself.</a:t>
            </a:r>
          </a:p>
          <a:p>
            <a:pPr lvl="2" eaLnBrk="1" hangingPunct="1">
              <a:defRPr/>
            </a:pPr>
            <a:r>
              <a:rPr lang="en-US" altLang="en-US" sz="2400" kern="1200" dirty="0">
                <a:solidFill>
                  <a:srgbClr val="000000"/>
                </a:solidFill>
                <a:latin typeface="Arial (Body)"/>
                <a:ea typeface="ＭＳ Ｐゴシック" charset="-128"/>
                <a:cs typeface="+mn-cs"/>
              </a:rPr>
              <a:t>Show its picture.</a:t>
            </a:r>
          </a:p>
          <a:p>
            <a:pPr lvl="2" eaLnBrk="1" hangingPunct="1">
              <a:defRPr/>
            </a:pPr>
            <a:r>
              <a:rPr lang="en-US" altLang="en-US" sz="2400" kern="1200" dirty="0">
                <a:solidFill>
                  <a:srgbClr val="000000"/>
                </a:solidFill>
                <a:latin typeface="Arial (Body)"/>
                <a:ea typeface="ＭＳ Ｐゴシック" charset="-128"/>
                <a:cs typeface="+mn-cs"/>
              </a:rPr>
              <a:t>(Blocking) Play its sound</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Object-Oriented Programming</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4239592"/>
          </a:xfrm>
        </p:spPr>
        <p:txBody>
          <a:bodyPr>
            <a:spAutoFit/>
          </a:bodyPr>
          <a:lstStyle/>
          <a:p>
            <a:pPr marL="255651" indent="-255651" eaLnBrk="1" hangingPunct="1">
              <a:tabLst/>
              <a:defRPr/>
            </a:pPr>
            <a:r>
              <a:rPr lang="en-US" altLang="en-US" sz="2400" kern="1200" dirty="0">
                <a:solidFill>
                  <a:srgbClr val="000000"/>
                </a:solidFill>
                <a:latin typeface="Arial (Body)"/>
                <a:ea typeface="ＭＳ Ｐゴシック" charset="-128"/>
              </a:rPr>
              <a:t>First goal: Model the objects of the world</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Noun-oriented</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Focus on the domain of the program</a:t>
            </a:r>
          </a:p>
          <a:p>
            <a:pPr marL="255651" indent="-255651" eaLnBrk="1" hangingPunct="1">
              <a:tabLst/>
              <a:defRPr/>
            </a:pPr>
            <a:r>
              <a:rPr lang="en-US" altLang="en-US" sz="2400" kern="1200" dirty="0">
                <a:solidFill>
                  <a:srgbClr val="000000"/>
                </a:solidFill>
                <a:latin typeface="Arial (Body)"/>
                <a:ea typeface="ＭＳ Ｐゴシック" charset="-128"/>
              </a:rPr>
              <a:t>Phases</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Object-oriented analysis: Understand the domain</a:t>
            </a:r>
          </a:p>
          <a:p>
            <a:pPr lvl="2" eaLnBrk="1" hangingPunct="1">
              <a:defRPr/>
            </a:pPr>
            <a:r>
              <a:rPr lang="en-US" altLang="en-US" sz="2400" kern="1200" dirty="0">
                <a:solidFill>
                  <a:srgbClr val="000000"/>
                </a:solidFill>
                <a:latin typeface="Arial (Body)"/>
                <a:ea typeface="ＭＳ Ｐゴシック" charset="-128"/>
                <a:cs typeface="+mn-cs"/>
              </a:rPr>
              <a:t>Define an object-based model of it</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Object-oriented design: Define an implementation</a:t>
            </a:r>
          </a:p>
          <a:p>
            <a:pPr lvl="2" eaLnBrk="1" hangingPunct="1">
              <a:defRPr/>
            </a:pPr>
            <a:r>
              <a:rPr lang="en-US" altLang="en-US" sz="2400" kern="1200" dirty="0">
                <a:solidFill>
                  <a:srgbClr val="000000"/>
                </a:solidFill>
                <a:latin typeface="Arial (Body)"/>
                <a:ea typeface="ＭＳ Ｐゴシック" charset="-128"/>
                <a:cs typeface="+mn-cs"/>
              </a:rPr>
              <a:t>Design the solution</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Object-oriented programming: Build </a:t>
            </a:r>
            <a:r>
              <a:rPr lang="en-US" altLang="en-US" sz="2400" kern="1200" dirty="0" smtClean="0">
                <a:solidFill>
                  <a:srgbClr val="000000"/>
                </a:solidFill>
                <a:latin typeface="Arial (Body)"/>
                <a:ea typeface="ＭＳ Ｐゴシック" charset="-128"/>
                <a:cs typeface="+mn-cs"/>
              </a:rPr>
              <a:t>it</a:t>
            </a:r>
            <a:endParaRPr lang="en-US" altLang="en-US" sz="2400" kern="1200" dirty="0">
              <a:solidFill>
                <a:srgbClr val="000000"/>
              </a:solidFill>
              <a:latin typeface="Arial (Body)"/>
              <a:ea typeface="ＭＳ Ｐゴシック" charset="-128"/>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Classes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746876"/>
          </a:xfrm>
        </p:spPr>
        <p:txBody>
          <a:bodyPr>
            <a:spAutoFit/>
          </a:bodyPr>
          <a:lstStyle/>
          <a:p>
            <a:pPr marL="255651" indent="-255651" eaLnBrk="1" hangingPunct="1">
              <a:tabLst/>
              <a:defRPr/>
            </a:pPr>
            <a:r>
              <a:rPr lang="en-US" altLang="en-US" sz="2400" kern="1200" dirty="0">
                <a:solidFill>
                  <a:srgbClr val="000000"/>
                </a:solidFill>
                <a:latin typeface="Arial (Body)"/>
                <a:ea typeface="ＭＳ Ｐゴシック" charset="-128"/>
              </a:rPr>
              <a:t>Objects are instances of classes in many object-oriented languages.</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Including Smalltalk, Java, JavaScript, and Python.</a:t>
            </a:r>
          </a:p>
          <a:p>
            <a:pPr marL="255651" indent="-255651" eaLnBrk="1" hangingPunct="1">
              <a:tabLst/>
              <a:defRPr/>
            </a:pPr>
            <a:r>
              <a:rPr lang="en-US" altLang="en-US" sz="2400" kern="1200" dirty="0">
                <a:solidFill>
                  <a:srgbClr val="000000"/>
                </a:solidFill>
                <a:latin typeface="Arial (Body)"/>
                <a:ea typeface="ＭＳ Ｐゴシック" charset="-128"/>
              </a:rPr>
              <a:t>A class defines the data and behavior of an object.</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A class defines what all instances of that class know and can do</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We Need to Define a Slide Class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131596"/>
          </a:xfrm>
        </p:spPr>
        <p:txBody>
          <a:bodyPr>
            <a:spAutoFit/>
          </a:bodyPr>
          <a:lstStyle/>
          <a:p>
            <a:pPr marL="255651" indent="-255651" eaLnBrk="1" hangingPunct="1">
              <a:tabLst/>
              <a:defRPr/>
            </a:pPr>
            <a:r>
              <a:rPr lang="en-US" altLang="en-US" sz="2400" kern="1200" dirty="0">
                <a:solidFill>
                  <a:srgbClr val="000000"/>
                </a:solidFill>
                <a:latin typeface="Arial (Body)"/>
                <a:ea typeface="ＭＳ Ｐゴシック" charset="-128"/>
              </a:rPr>
              <a:t>Easy enough:</a:t>
            </a:r>
          </a:p>
          <a:p>
            <a:pPr marL="255651" indent="-255651" eaLnBrk="1" hangingPunct="1">
              <a:tabLst/>
              <a:defRPr/>
            </a:pPr>
            <a:r>
              <a:rPr lang="en-US" altLang="en-US" sz="2400" kern="1200" dirty="0">
                <a:solidFill>
                  <a:srgbClr val="000000"/>
                </a:solidFill>
                <a:latin typeface="Arial (Body)"/>
                <a:ea typeface="ＭＳ Ｐゴシック" charset="-128"/>
              </a:rPr>
              <a:t>class slide:</a:t>
            </a:r>
          </a:p>
          <a:p>
            <a:pPr marL="255651" indent="-255651" eaLnBrk="1" hangingPunct="1">
              <a:tabLst/>
              <a:defRPr/>
            </a:pPr>
            <a:r>
              <a:rPr lang="en-US" altLang="en-US" sz="2400" kern="1200" dirty="0">
                <a:solidFill>
                  <a:srgbClr val="000000"/>
                </a:solidFill>
                <a:latin typeface="Arial (Body)"/>
                <a:ea typeface="ＭＳ Ｐゴシック" charset="-128"/>
              </a:rPr>
              <a:t>That </a:t>
            </a:r>
            <a:r>
              <a:rPr lang="en-US" altLang="en-US" sz="2400" kern="1200" dirty="0" smtClean="0">
                <a:solidFill>
                  <a:srgbClr val="000000"/>
                </a:solidFill>
                <a:latin typeface="Arial (Body)"/>
                <a:ea typeface="ＭＳ Ｐゴシック" charset="-128"/>
              </a:rPr>
              <a:t>wasn</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t </a:t>
            </a:r>
            <a:r>
              <a:rPr lang="en-US" altLang="ja-JP" sz="2400" kern="1200" dirty="0">
                <a:solidFill>
                  <a:srgbClr val="000000"/>
                </a:solidFill>
                <a:latin typeface="Arial (Body)"/>
                <a:ea typeface="ＭＳ Ｐゴシック" charset="-128"/>
              </a:rPr>
              <a:t>so hard was it?</a:t>
            </a:r>
          </a:p>
          <a:p>
            <a:pPr marL="255651" indent="-255651" eaLnBrk="1" hangingPunct="1">
              <a:tabLst/>
              <a:defRPr/>
            </a:pPr>
            <a:r>
              <a:rPr lang="en-US" altLang="en-US" sz="2400" kern="1200" dirty="0">
                <a:solidFill>
                  <a:srgbClr val="000000"/>
                </a:solidFill>
                <a:latin typeface="Arial (Body)"/>
                <a:ea typeface="ＭＳ Ｐゴシック" charset="-128"/>
              </a:rPr>
              <a:t>What comes next?</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Some method for creating new slides.</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Some method for playing slides</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Creating New Instances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1738907"/>
          </a:xfrm>
        </p:spPr>
        <p:txBody>
          <a:bodyPr>
            <a:spAutoFit/>
          </a:bodyPr>
          <a:lstStyle/>
          <a:p>
            <a:pPr marL="255651" indent="-255651" eaLnBrk="1" hangingPunct="1">
              <a:tabLst/>
              <a:defRPr/>
            </a:pPr>
            <a:r>
              <a:rPr lang="en-US" altLang="en-US" sz="2400" kern="1200" dirty="0">
                <a:solidFill>
                  <a:srgbClr val="000000"/>
                </a:solidFill>
                <a:latin typeface="Arial (Body)"/>
                <a:ea typeface="ＭＳ Ｐゴシック" charset="-128"/>
              </a:rPr>
              <a:t>We are going to create new instances by calling the class name as if it were a function.</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That will automatically create a new instance of the class</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Creating a Slide</a:t>
            </a:r>
            <a:endParaRPr lang="en-US" altLang="en-US" kern="1200" dirty="0">
              <a:latin typeface="Times New Roman" panose="02020603050405020304" pitchFamily="18" charset="0"/>
              <a:ea typeface="ＭＳ Ｐゴシック" charset="-128"/>
            </a:endParaRPr>
          </a:p>
        </p:txBody>
      </p:sp>
      <p:pic>
        <p:nvPicPr>
          <p:cNvPr id="6" name="Picture 5" descr="Computer code has 4 lines. The lines read as follows. Line 1. right angle bracket right angle bracket right angle bracket slide 1 equals Slide left parenthesis right parenthesis. Line 2. right angle bracket right angle bracket right angle bracket slide 1 period picture equals make Picture left parenthesis get Media Path left parenthesis double quote barbara period j p g double quote right parenthesis right parenthesis. Line 3. right angle bracket right angle bracket right angle bracket slide 1 period sound equals make Sound left parenthesis get Media Path left parenthesis double quote bassoon dash c 4 period w a v double quote right parenthesis right parenthesis. Line 4. right angle bracket right angle bracket right angle bracket slide 1 period show left parenthesis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8" y="1773238"/>
            <a:ext cx="6057900" cy="1587500"/>
          </a:xfrm>
          <a:prstGeom prst="rect">
            <a:avLst/>
          </a:prstGeom>
        </p:spPr>
      </p:pic>
      <p:sp>
        <p:nvSpPr>
          <p:cNvPr id="3" name="Text Placeholder 2"/>
          <p:cNvSpPr>
            <a:spLocks noGrp="1"/>
          </p:cNvSpPr>
          <p:nvPr>
            <p:ph type="body" idx="1"/>
          </p:nvPr>
        </p:nvSpPr>
        <p:spPr>
          <a:xfrm flipH="1">
            <a:off x="6741994" y="1600200"/>
            <a:ext cx="1774209" cy="2031295"/>
          </a:xfrm>
        </p:spPr>
        <p:txBody>
          <a:bodyPr wrap="square">
            <a:spAutoFit/>
          </a:bodyPr>
          <a:lstStyle/>
          <a:p>
            <a:pPr marL="0" indent="0" eaLnBrk="1" hangingPunct="1">
              <a:buNone/>
              <a:defRPr/>
            </a:pPr>
            <a:r>
              <a:rPr lang="en-US" sz="2000" kern="1200" dirty="0" smtClean="0">
                <a:solidFill>
                  <a:srgbClr val="000000"/>
                </a:solidFill>
                <a:latin typeface="Arial (Body)"/>
                <a:ea typeface="ＭＳ Ｐゴシック" charset="-128"/>
                <a:cs typeface="+mn-cs"/>
              </a:rPr>
              <a:t>Let</a:t>
            </a:r>
            <a:r>
              <a:rPr lang="fr-FR" altLang="ja-JP" sz="2000" kern="1200" dirty="0" smtClean="0">
                <a:solidFill>
                  <a:srgbClr val="000000"/>
                </a:solidFill>
                <a:latin typeface="Arial (Body)"/>
                <a:ea typeface="ＭＳ Ｐゴシック" charset="-128"/>
                <a:cs typeface="+mn-cs"/>
              </a:rPr>
              <a:t>’</a:t>
            </a:r>
            <a:r>
              <a:rPr lang="en-US" sz="2000" kern="1200" dirty="0" smtClean="0">
                <a:solidFill>
                  <a:srgbClr val="000000"/>
                </a:solidFill>
                <a:latin typeface="Arial (Body)"/>
                <a:ea typeface="ＭＳ Ｐゴシック" charset="-128"/>
                <a:cs typeface="+mn-cs"/>
              </a:rPr>
              <a:t>s </a:t>
            </a:r>
            <a:r>
              <a:rPr lang="en-US" sz="2000" kern="1200" dirty="0">
                <a:solidFill>
                  <a:srgbClr val="000000"/>
                </a:solidFill>
                <a:latin typeface="Arial (Body)"/>
                <a:ea typeface="ＭＳ Ｐゴシック" charset="-128"/>
                <a:cs typeface="+mn-cs"/>
              </a:rPr>
              <a:t>create a slide and give it a picture and sound instance variables.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Defining a show() Method</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1931268"/>
          </a:xfrm>
        </p:spPr>
        <p:txBody>
          <a:bodyPr>
            <a:spAutoFit/>
          </a:bodyPr>
          <a:lstStyle/>
          <a:p>
            <a:pPr marL="255651" indent="-255651" eaLnBrk="1" hangingPunct="1">
              <a:tabLst/>
              <a:defRPr/>
            </a:pPr>
            <a:r>
              <a:rPr lang="en-US" altLang="en-US" sz="2400" kern="1200" dirty="0">
                <a:solidFill>
                  <a:srgbClr val="000000"/>
                </a:solidFill>
                <a:latin typeface="Arial (Body)"/>
                <a:ea typeface="ＭＳ Ｐゴシック" charset="-128"/>
              </a:rPr>
              <a:t>To show a slide, we want to show() the picture and blockingPlay() the sound.</a:t>
            </a:r>
          </a:p>
          <a:p>
            <a:pPr marL="255651" indent="-255651" eaLnBrk="1" hangingPunct="1">
              <a:tabLst/>
              <a:defRPr/>
            </a:pPr>
            <a:r>
              <a:rPr lang="en-US" altLang="en-US" sz="2400" kern="1200" dirty="0">
                <a:solidFill>
                  <a:srgbClr val="000000"/>
                </a:solidFill>
                <a:latin typeface="Arial (Body)"/>
                <a:ea typeface="ＭＳ Ｐゴシック" charset="-128"/>
              </a:rPr>
              <a:t>We define the function as part of the class block.</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So this is a def that gets indented</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Defining the Method show()</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4442346" cy="4185731"/>
          </a:xfrm>
        </p:spPr>
        <p:txBody>
          <a:bodyPr wrap="square">
            <a:spAutoFit/>
          </a:bodyPr>
          <a:lstStyle/>
          <a:p>
            <a:pPr marL="255651" indent="-255651" eaLnBrk="1" hangingPunct="1">
              <a:buFont typeface="Arial" panose="020B0604020202020204" pitchFamily="34" charset="0"/>
              <a:buChar char="•"/>
              <a:defRPr/>
            </a:pPr>
            <a:r>
              <a:rPr lang="en-US" sz="2400" kern="1200" dirty="0">
                <a:solidFill>
                  <a:srgbClr val="000000"/>
                </a:solidFill>
                <a:latin typeface="Arial (Body)"/>
                <a:ea typeface="ＭＳ Ｐゴシック" charset="0"/>
                <a:cs typeface="+mn-cs"/>
              </a:rPr>
              <a:t>Why self?</a:t>
            </a:r>
          </a:p>
          <a:p>
            <a:pPr marL="741553" lvl="1" indent="-284353" eaLnBrk="1" hangingPunct="1">
              <a:buFont typeface="Arial" panose="020B0604020202020204" pitchFamily="34" charset="0"/>
              <a:buChar char="–"/>
              <a:defRPr/>
            </a:pPr>
            <a:r>
              <a:rPr lang="en-US" sz="2400" kern="1200" dirty="0">
                <a:solidFill>
                  <a:srgbClr val="000000"/>
                </a:solidFill>
                <a:latin typeface="Arial (Body)"/>
                <a:ea typeface="ＭＳ Ｐゴシック" charset="0"/>
                <a:cs typeface="+mn-cs"/>
              </a:rPr>
              <a:t>When we say object.method(),</a:t>
            </a:r>
          </a:p>
          <a:p>
            <a:pPr marL="741553" lvl="1" indent="-284353" eaLnBrk="1" hangingPunct="1">
              <a:buFont typeface="Arial" panose="020B0604020202020204" pitchFamily="34" charset="0"/>
              <a:buChar char="–"/>
              <a:defRPr/>
            </a:pPr>
            <a:r>
              <a:rPr lang="en-US" sz="2400" kern="1200" dirty="0">
                <a:solidFill>
                  <a:srgbClr val="000000"/>
                </a:solidFill>
                <a:latin typeface="Arial (Body)"/>
                <a:ea typeface="ＭＳ Ｐゴシック" charset="0"/>
                <a:cs typeface="+mn-cs"/>
              </a:rPr>
              <a:t>Python finds the method in the </a:t>
            </a:r>
            <a:r>
              <a:rPr lang="en-US" sz="2400" kern="1200" dirty="0" smtClean="0">
                <a:solidFill>
                  <a:srgbClr val="000000"/>
                </a:solidFill>
                <a:latin typeface="Arial (Body)"/>
                <a:ea typeface="ＭＳ Ｐゴシック" charset="0"/>
                <a:cs typeface="+mn-cs"/>
              </a:rPr>
              <a:t>object</a:t>
            </a:r>
            <a:r>
              <a:rPr lang="fr-FR" altLang="ja-JP" sz="2400" kern="1200" dirty="0" smtClean="0">
                <a:solidFill>
                  <a:srgbClr val="000000"/>
                </a:solidFill>
                <a:latin typeface="Arial (Body)"/>
                <a:ea typeface="ＭＳ Ｐゴシック" charset="0"/>
                <a:cs typeface="+mn-cs"/>
              </a:rPr>
              <a:t>’</a:t>
            </a:r>
            <a:r>
              <a:rPr lang="en-US" sz="2400" kern="1200" dirty="0" smtClean="0">
                <a:solidFill>
                  <a:srgbClr val="000000"/>
                </a:solidFill>
                <a:latin typeface="Arial (Body)"/>
                <a:ea typeface="ＭＳ Ｐゴシック" charset="0"/>
                <a:cs typeface="+mn-cs"/>
              </a:rPr>
              <a:t>s class, then </a:t>
            </a:r>
            <a:r>
              <a:rPr lang="en-US" sz="2400" kern="1200" dirty="0">
                <a:solidFill>
                  <a:srgbClr val="000000"/>
                </a:solidFill>
                <a:latin typeface="Arial (Body)"/>
                <a:ea typeface="ＭＳ Ｐゴシック" charset="0"/>
                <a:cs typeface="+mn-cs"/>
              </a:rPr>
              <a:t>calls it with the object as an input.</a:t>
            </a:r>
          </a:p>
          <a:p>
            <a:pPr marL="741553" lvl="1" indent="-284353" eaLnBrk="1" hangingPunct="1">
              <a:buFont typeface="Arial" panose="020B0604020202020204" pitchFamily="34" charset="0"/>
              <a:buChar char="–"/>
              <a:defRPr/>
            </a:pPr>
            <a:r>
              <a:rPr lang="en-US" sz="2400" kern="1200" dirty="0">
                <a:solidFill>
                  <a:srgbClr val="000000"/>
                </a:solidFill>
                <a:latin typeface="Arial (Body)"/>
                <a:ea typeface="ＭＳ Ｐゴシック" charset="0"/>
                <a:cs typeface="+mn-cs"/>
              </a:rPr>
              <a:t>Python style is to call that self.</a:t>
            </a:r>
          </a:p>
          <a:p>
            <a:pPr lvl="2" eaLnBrk="1" hangingPunct="1">
              <a:defRPr/>
            </a:pPr>
            <a:r>
              <a:rPr lang="en-US" sz="2400" kern="1200" dirty="0" smtClean="0">
                <a:solidFill>
                  <a:srgbClr val="000000"/>
                </a:solidFill>
                <a:latin typeface="Arial (Body)"/>
                <a:ea typeface="ＭＳ Ｐゴシック" charset="0"/>
                <a:cs typeface="+mn-cs"/>
              </a:rPr>
              <a:t>It</a:t>
            </a:r>
            <a:r>
              <a:rPr lang="fr-FR" altLang="ja-JP" sz="2400" kern="1200" dirty="0" smtClean="0">
                <a:solidFill>
                  <a:srgbClr val="000000"/>
                </a:solidFill>
                <a:latin typeface="Arial (Body)"/>
                <a:ea typeface="ＭＳ Ｐゴシック" charset="0"/>
                <a:cs typeface="+mn-cs"/>
              </a:rPr>
              <a:t>’</a:t>
            </a:r>
            <a:r>
              <a:rPr lang="en-US" sz="2400" kern="1200" dirty="0" smtClean="0">
                <a:solidFill>
                  <a:srgbClr val="000000"/>
                </a:solidFill>
                <a:latin typeface="Arial (Body)"/>
                <a:ea typeface="ＭＳ Ｐゴシック" charset="0"/>
                <a:cs typeface="+mn-cs"/>
              </a:rPr>
              <a:t>s </a:t>
            </a:r>
            <a:r>
              <a:rPr lang="en-US" sz="2400" kern="1200" dirty="0">
                <a:solidFill>
                  <a:srgbClr val="000000"/>
                </a:solidFill>
                <a:latin typeface="Arial (Body)"/>
                <a:ea typeface="ＭＳ Ｐゴシック" charset="0"/>
                <a:cs typeface="+mn-cs"/>
              </a:rPr>
              <a:t>the object itself</a:t>
            </a:r>
            <a:r>
              <a:rPr lang="en-US" sz="2400" kern="1200" dirty="0" smtClean="0">
                <a:solidFill>
                  <a:srgbClr val="000000"/>
                </a:solidFill>
                <a:latin typeface="Arial (Body)"/>
                <a:ea typeface="ＭＳ Ｐゴシック" charset="0"/>
                <a:cs typeface="+mn-cs"/>
              </a:rPr>
              <a:t>.</a:t>
            </a:r>
            <a:endParaRPr lang="en-US" sz="2400" kern="1200" dirty="0">
              <a:solidFill>
                <a:srgbClr val="000000"/>
              </a:solidFill>
              <a:latin typeface="Arial (Body)"/>
              <a:ea typeface="ＭＳ Ｐゴシック" charset="0"/>
              <a:cs typeface="+mn-cs"/>
            </a:endParaRPr>
          </a:p>
        </p:txBody>
      </p:sp>
      <p:pic>
        <p:nvPicPr>
          <p:cNvPr id="6" name="Picture 5" descr="Computer code has 4 lines. The lines read as follows. Line 1. Class slide colon. Line 2. d e f show left parenthesis self right parenthesis colon. Line 3, indented once. show left parenthesis self period get Picture left parenthesis right parenthesis right parenthesis. Line 4, indented once. blocking Play left parenthesis self period get Sound left parenthesis right parenthesis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773238"/>
            <a:ext cx="3429000" cy="12827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Now We Can Show Our Slide</a:t>
            </a:r>
            <a:endParaRPr lang="en-US" altLang="en-US" kern="1200" dirty="0">
              <a:latin typeface="Times New Roman" panose="02020603050405020304" pitchFamily="18" charset="0"/>
              <a:ea typeface="ＭＳ Ｐゴシック" charset="-128"/>
            </a:endParaRPr>
          </a:p>
        </p:txBody>
      </p:sp>
      <p:pic>
        <p:nvPicPr>
          <p:cNvPr id="4" name="Picture 3" descr="Computer code reads, right angle bracket right angle bracket right angle bracket slide 1 period show left parenthesis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73238"/>
            <a:ext cx="2692400" cy="393700"/>
          </a:xfrm>
          <a:prstGeom prst="rect">
            <a:avLst/>
          </a:prstGeom>
        </p:spPr>
      </p:pic>
      <p:sp>
        <p:nvSpPr>
          <p:cNvPr id="3" name="Text Placeholder 2"/>
          <p:cNvSpPr>
            <a:spLocks noGrp="1"/>
          </p:cNvSpPr>
          <p:nvPr>
            <p:ph type="body" idx="1"/>
          </p:nvPr>
        </p:nvSpPr>
        <p:spPr>
          <a:xfrm>
            <a:off x="457200" y="2323531"/>
            <a:ext cx="8229600" cy="2377544"/>
          </a:xfrm>
        </p:spPr>
        <p:txBody>
          <a:bodyPr>
            <a:spAutoFit/>
          </a:bodyPr>
          <a:lstStyle/>
          <a:p>
            <a:pPr marL="255651" indent="-255651" eaLnBrk="1" hangingPunct="1">
              <a:tabLst/>
              <a:defRPr/>
            </a:pPr>
            <a:r>
              <a:rPr lang="en-US" altLang="en-US" sz="2400" kern="1200" dirty="0" smtClean="0">
                <a:solidFill>
                  <a:srgbClr val="000000"/>
                </a:solidFill>
                <a:latin typeface="Arial (Body)"/>
                <a:ea typeface="ＭＳ Ｐゴシック" charset="-128"/>
              </a:rPr>
              <a:t>We </a:t>
            </a:r>
            <a:r>
              <a:rPr lang="en-US" altLang="en-US" sz="2400" kern="1200" dirty="0">
                <a:solidFill>
                  <a:srgbClr val="000000"/>
                </a:solidFill>
                <a:latin typeface="Arial (Body)"/>
                <a:ea typeface="ＭＳ Ｐゴシック" charset="-128"/>
              </a:rPr>
              <a:t>execute the method using the same dot notation </a:t>
            </a: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ve </a:t>
            </a:r>
            <a:r>
              <a:rPr lang="en-US" altLang="ja-JP" sz="2400" kern="1200" dirty="0">
                <a:solidFill>
                  <a:srgbClr val="000000"/>
                </a:solidFill>
                <a:latin typeface="Arial (Body)"/>
                <a:ea typeface="ＭＳ Ｐゴシック" charset="-128"/>
              </a:rPr>
              <a:t>seen previously.</a:t>
            </a:r>
          </a:p>
          <a:p>
            <a:pPr marL="255651" indent="-255651" eaLnBrk="1" hangingPunct="1">
              <a:tabLst/>
              <a:defRPr/>
            </a:pPr>
            <a:r>
              <a:rPr lang="en-US" altLang="en-US" sz="2400" kern="1200" dirty="0">
                <a:solidFill>
                  <a:srgbClr val="000000"/>
                </a:solidFill>
                <a:latin typeface="Arial (Body)"/>
                <a:ea typeface="ＭＳ Ｐゴシック" charset="-128"/>
              </a:rPr>
              <a:t>Does just what </a:t>
            </a:r>
            <a:r>
              <a:rPr lang="en-US" altLang="en-US" sz="2400" kern="1200" dirty="0" smtClean="0">
                <a:solidFill>
                  <a:srgbClr val="000000"/>
                </a:solidFill>
                <a:latin typeface="Arial (Body)"/>
                <a:ea typeface="ＭＳ Ｐゴシック" charset="-128"/>
              </a:rPr>
              <a:t>you</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d </a:t>
            </a:r>
            <a:r>
              <a:rPr lang="en-US" altLang="ja-JP" sz="2400" kern="1200" dirty="0">
                <a:solidFill>
                  <a:srgbClr val="000000"/>
                </a:solidFill>
                <a:latin typeface="Arial (Body)"/>
                <a:ea typeface="ＭＳ Ｐゴシック" charset="-128"/>
              </a:rPr>
              <a:t>expect it to do.</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Shows the picture.</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Plays the sound</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Making It Simpler</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308568"/>
          </a:xfrm>
        </p:spPr>
        <p:txBody>
          <a:bodyPr>
            <a:spAutoFit/>
          </a:bodyPr>
          <a:lstStyle/>
          <a:p>
            <a:pPr marL="255651" indent="-255651" eaLnBrk="1" hangingPunct="1">
              <a:tabLst/>
              <a:defRPr/>
            </a:pPr>
            <a:r>
              <a:rPr lang="en-US" altLang="en-US" sz="2400" kern="1200" dirty="0">
                <a:solidFill>
                  <a:srgbClr val="000000"/>
                </a:solidFill>
                <a:latin typeface="Arial (Body)"/>
                <a:ea typeface="ＭＳ Ｐゴシック" charset="-128"/>
              </a:rPr>
              <a:t>Can we get rid of those picture and sound assignments?</a:t>
            </a:r>
          </a:p>
          <a:p>
            <a:pPr marL="255651" indent="-255651" eaLnBrk="1" hangingPunct="1">
              <a:tabLst/>
              <a:defRPr/>
            </a:pPr>
            <a:r>
              <a:rPr lang="en-US" altLang="en-US" sz="2400" kern="1200" dirty="0">
                <a:solidFill>
                  <a:srgbClr val="000000"/>
                </a:solidFill>
                <a:latin typeface="Arial (Body)"/>
                <a:ea typeface="ＭＳ Ｐゴシック" charset="-128"/>
              </a:rPr>
              <a:t>What if we could call slide as if it were a real function, with inputs?</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Then we could pass in the picture and sound filenames as inputs.</a:t>
            </a:r>
          </a:p>
          <a:p>
            <a:pPr marL="255651" indent="-255651" eaLnBrk="1" hangingPunct="1">
              <a:tabLst/>
              <a:defRPr/>
            </a:pPr>
            <a:r>
              <a:rPr lang="en-US" altLang="en-US" sz="2400" kern="1200" dirty="0">
                <a:solidFill>
                  <a:srgbClr val="000000"/>
                </a:solidFill>
                <a:latin typeface="Arial (Body)"/>
                <a:ea typeface="ＭＳ Ｐゴシック" charset="-128"/>
              </a:rPr>
              <a:t>We can do this, by defining what Java calls a constructor.</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A method that builds your object for you</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Making Instances More Flexibly</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4455035"/>
          </a:xfrm>
        </p:spPr>
        <p:txBody>
          <a:bodyPr>
            <a:spAutoFit/>
          </a:bodyPr>
          <a:lstStyle/>
          <a:p>
            <a:pPr marL="255651" indent="-255651" eaLnBrk="1" hangingPunct="1">
              <a:tabLst/>
              <a:defRPr/>
            </a:pPr>
            <a:r>
              <a:rPr lang="en-US" altLang="en-US" sz="2400" kern="1200" dirty="0">
                <a:solidFill>
                  <a:srgbClr val="000000"/>
                </a:solidFill>
                <a:latin typeface="Arial (Body)"/>
                <a:ea typeface="ＭＳ Ｐゴシック" charset="-128"/>
              </a:rPr>
              <a:t>To create new instances with inputs, we must define a function named __init__</a:t>
            </a:r>
          </a:p>
          <a:p>
            <a:pPr marL="741553" lvl="1" indent="-284353" eaLnBrk="1" hangingPunct="1">
              <a:buFont typeface="Arial" panose="020B0604020202020204" pitchFamily="34" charset="0"/>
              <a:buChar char="–"/>
              <a:defRPr/>
            </a:pPr>
            <a:r>
              <a:rPr lang="en-US" altLang="en-US" sz="2400" kern="1200" dirty="0" smtClean="0">
                <a:solidFill>
                  <a:srgbClr val="000000"/>
                </a:solidFill>
                <a:latin typeface="Arial (Body)"/>
                <a:ea typeface="ＭＳ Ｐゴシック" charset="-128"/>
                <a:cs typeface="+mn-cs"/>
              </a:rPr>
              <a:t>That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underscore-underscore-i-n-i-t-underscore-underscore.</a:t>
            </a:r>
          </a:p>
          <a:p>
            <a:pPr marL="741553" lvl="1" indent="-284353" eaLnBrk="1" hangingPunct="1">
              <a:buFont typeface="Arial" panose="020B0604020202020204" pitchFamily="34" charset="0"/>
              <a:buChar char="–"/>
              <a:defRPr/>
            </a:pP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the predefined name for a method that initializes new objects</a:t>
            </a:r>
            <a:r>
              <a:rPr lang="en-US" altLang="ja-JP" sz="2400" kern="1200" dirty="0" smtClean="0">
                <a:solidFill>
                  <a:srgbClr val="000000"/>
                </a:solidFill>
                <a:latin typeface="Arial (Body)"/>
                <a:ea typeface="ＭＳ Ｐゴシック" charset="-128"/>
                <a:cs typeface="+mn-cs"/>
              </a:rPr>
              <a:t>.</a:t>
            </a:r>
            <a:endParaRPr lang="en-US" altLang="ja-JP" sz="2400" kern="1200" dirty="0">
              <a:solidFill>
                <a:srgbClr val="000000"/>
              </a:solidFill>
              <a:latin typeface="Arial (Body)"/>
              <a:ea typeface="ＭＳ Ｐゴシック" charset="-128"/>
              <a:cs typeface="+mn-cs"/>
            </a:endParaRPr>
          </a:p>
          <a:p>
            <a:pPr marL="255651" indent="-255651" eaLnBrk="1" hangingPunct="1">
              <a:tabLst/>
              <a:defRPr/>
            </a:pPr>
            <a:r>
              <a:rPr lang="en-US" altLang="en-US" sz="2400" kern="1200" dirty="0">
                <a:solidFill>
                  <a:srgbClr val="000000"/>
                </a:solidFill>
                <a:latin typeface="Arial (Body)"/>
                <a:ea typeface="ＭＳ Ｐゴシック" charset="-128"/>
              </a:rPr>
              <a:t>Our __init__ function will take three inputs:</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self, because all methods take that.</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And a picture and sound filename.</a:t>
            </a:r>
          </a:p>
          <a:p>
            <a:pPr lvl="2" eaLnBrk="1" hangingPunct="1">
              <a:defRPr/>
            </a:pPr>
            <a:r>
              <a:rPr lang="en-US" altLang="en-US" sz="2400" kern="1200" dirty="0" smtClean="0">
                <a:solidFill>
                  <a:srgbClr val="000000"/>
                </a:solidFill>
                <a:latin typeface="Arial (Body)"/>
                <a:ea typeface="ＭＳ Ｐゴシック" charset="-128"/>
                <a:cs typeface="+mn-cs"/>
              </a:rPr>
              <a:t>We</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ll </a:t>
            </a:r>
            <a:r>
              <a:rPr lang="en-US" altLang="ja-JP" sz="2400" kern="1200" dirty="0">
                <a:solidFill>
                  <a:srgbClr val="000000"/>
                </a:solidFill>
                <a:latin typeface="Arial (Body)"/>
                <a:ea typeface="ＭＳ Ｐゴシック" charset="-128"/>
                <a:cs typeface="+mn-cs"/>
              </a:rPr>
              <a:t>create the pictures and sounds in the method</a:t>
            </a:r>
            <a:r>
              <a:rPr lang="en-US" altLang="ja-JP" sz="2400" kern="1200" dirty="0" smtClean="0">
                <a:solidFill>
                  <a:srgbClr val="000000"/>
                </a:solidFill>
                <a:latin typeface="Arial (Body)"/>
                <a:ea typeface="ＭＳ Ｐゴシック" charset="-128"/>
                <a:cs typeface="+mn-cs"/>
              </a:rPr>
              <a:t>.</a:t>
            </a:r>
            <a:endParaRPr lang="en-US" altLang="ja-JP" sz="2400" kern="1200" dirty="0">
              <a:solidFill>
                <a:srgbClr val="000000"/>
              </a:solidFill>
              <a:latin typeface="Arial (Body)"/>
              <a:ea typeface="ＭＳ Ｐゴシック" charset="-128"/>
              <a:cs typeface="+mn-c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txBox="1">
            <a:spLocks noGrp="1"/>
          </p:cNvSpPr>
          <p:nvPr>
            <p:ph type="title"/>
          </p:nvPr>
        </p:nvSpPr>
        <p:spPr>
          <a:xfrm>
            <a:off x="457200" y="587543"/>
            <a:ext cx="8229600" cy="707856"/>
          </a:xfrm>
        </p:spPr>
        <p:txBody>
          <a:bodyPr anchor="b">
            <a:spAutoFit/>
          </a:bodyPr>
          <a:lstStyle/>
          <a:p>
            <a:pPr eaLnBrk="1" hangingPunct="1">
              <a:spcBef>
                <a:spcPct val="0"/>
              </a:spcBef>
            </a:pPr>
            <a:r>
              <a:rPr lang="en-US" altLang="en-US" dirty="0"/>
              <a:t>Our Whole Slide Class</a:t>
            </a:r>
            <a:endPar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4" name="Picture 3" descr="Computer code has 7 lines. The lines read as follows. Line 1. class Slide colon. Line 2, indented once. d e f underscore i n i t underscore left parenthesis self comma picture File comma sound File right parenthesis colon. Line 3, indented twice. self period set Picture left parenthesis make Picture left parenthesis picture File right parenthesis right parenthesis. Line 4, indented twice. self period set Sound left parenthesis make Sound left parenthesis sound File right parenthesis right parenthesis. Line 5, indented once. d e f show left parenthesis self right parenthesis colon. Line 6, indented twice. show left parenthesis self period get Picture left parenthesis right parenthesis right parenthesis. Line 7, indented twice. blocking Play left parenthesis self period get Sound left parenthesis right parenthesis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8" y="1773238"/>
            <a:ext cx="5702300" cy="3479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How’d We Get from There to Here?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454488"/>
          </a:xfrm>
        </p:spPr>
        <p:txBody>
          <a:bodyPr>
            <a:spAutoFit/>
          </a:bodyPr>
          <a:lstStyle/>
          <a:p>
            <a:pPr marL="255651" indent="-255651" eaLnBrk="1" hangingPunct="1">
              <a:tabLst/>
              <a:defRPr/>
            </a:pPr>
            <a:r>
              <a:rPr lang="en-US" altLang="en-US" sz="2400" kern="1200" dirty="0">
                <a:solidFill>
                  <a:srgbClr val="000000"/>
                </a:solidFill>
                <a:latin typeface="Arial (Body)"/>
                <a:ea typeface="ＭＳ Ｐゴシック" charset="-128"/>
              </a:rPr>
              <a:t>Key ideas</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Master-drawings in Sketchpad</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Simulation </a:t>
            </a:r>
            <a:r>
              <a:rPr lang="en-US" altLang="en-US" sz="2400" kern="1200" dirty="0" smtClean="0">
                <a:solidFill>
                  <a:srgbClr val="000000"/>
                </a:solidFill>
                <a:latin typeface="Arial (Body)"/>
                <a:ea typeface="ＭＳ Ｐゴシック" charset="-128"/>
                <a:cs typeface="+mn-cs"/>
              </a:rPr>
              <a:t>“objects” </a:t>
            </a:r>
            <a:r>
              <a:rPr lang="en-US" altLang="en-US" sz="2400" kern="1200" dirty="0">
                <a:solidFill>
                  <a:srgbClr val="000000"/>
                </a:solidFill>
                <a:latin typeface="Arial (Body)"/>
                <a:ea typeface="ＭＳ Ｐゴシック" charset="-128"/>
                <a:cs typeface="+mn-cs"/>
              </a:rPr>
              <a:t>in Simula</a:t>
            </a:r>
          </a:p>
          <a:p>
            <a:pPr marL="255651" indent="-255651" eaLnBrk="1" hangingPunct="1">
              <a:tabLst/>
              <a:defRPr/>
            </a:pPr>
            <a:r>
              <a:rPr lang="en-US" altLang="en-US" sz="2400" kern="1200" dirty="0">
                <a:solidFill>
                  <a:srgbClr val="000000"/>
                </a:solidFill>
                <a:latin typeface="Arial (Body)"/>
                <a:ea typeface="ＭＳ Ｐゴシック" charset="-128"/>
              </a:rPr>
              <a:t>Alan Kay and a desire to make software better</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More robust, more maintainable, more </a:t>
            </a:r>
            <a:r>
              <a:rPr lang="en-US" altLang="en-US" sz="2400" kern="1200" dirty="0" smtClean="0">
                <a:solidFill>
                  <a:srgbClr val="000000"/>
                </a:solidFill>
                <a:latin typeface="Arial (Body)"/>
                <a:ea typeface="ＭＳ Ｐゴシック" charset="-128"/>
                <a:cs typeface="+mn-cs"/>
              </a:rPr>
              <a:t>scalable</a:t>
            </a:r>
            <a:endParaRPr lang="en-US" altLang="en-US" sz="2400" kern="1200" dirty="0">
              <a:solidFill>
                <a:srgbClr val="000000"/>
              </a:solidFill>
              <a:latin typeface="Arial (Body)"/>
              <a:ea typeface="ＭＳ Ｐゴシック" charset="-128"/>
              <a:cs typeface="+mn-cs"/>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anchor="b">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The playslideshow()</a:t>
            </a:r>
            <a:endParaRPr lang="en-US" altLang="en-US" kern="1200" dirty="0">
              <a:latin typeface="Times New Roman" panose="02020603050405020304" pitchFamily="18" charset="0"/>
              <a:ea typeface="ＭＳ Ｐゴシック" charset="-128"/>
            </a:endParaRPr>
          </a:p>
        </p:txBody>
      </p:sp>
      <p:pic>
        <p:nvPicPr>
          <p:cNvPr id="5" name="Picture 4" descr="Computer code. The code has 10 lines. The lines read as follows. Line 1. d e f play Slide Show left parenthesis right parenthesis colon. Line 2, indented once. slide 1 equals Slide left parenthesis get Media Path left parenthesis double quote barbara period j p g double quote right parenthesis comma get Media Path left parenthesis double quote bassoon dash c 4 period w a v double quote right parenthesis right parenthesis. Line 3, indented once. slide 2 equals Slide left parenthesis get Media Path left parenthesis double quote beach period j p g double quote right parenthesis comma get Media Path left parenthesis double quote bassoon dash e 4 period w a v double quote right parenthesis right parenthesis. Line 4, indented once. slide 3 equals Slide left parenthesis get Media Path left parenthesis double quote santa period j p g double quote right parenthesis comma get Media Path left parenthesis double quote bassoon dash g 4 period w a v double quote right parenthesis. Line 5, indented once. slide 4 equals Slide left parenthesis get Media Path left parenthesis double quote jungle 2 period j p g double quote right parenthesis comma get Media Path left parenthesis double quote bassoon dash c 4 period w a v double quote right parenthesis right parenthesis. Line 6, indented once. map left parenthesis show Slide comma left bracket slide 1 comma slide 2 comma slide 3 comma slide 4 right bracket right parenthesis. Line 7, indented once. slide 1 period show left parenthesis right parenthesis. Line 8, indented once. slide 2 period show left parenthesis right parenthesis. Line 9, indented once. slide 3 period show left parenthesis right parenthesis. Line 10, indented once. slide 4 period show left parenthesis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73238"/>
            <a:ext cx="7404100" cy="34925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Using Map with Slides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608376"/>
          </a:xfrm>
        </p:spPr>
        <p:txBody>
          <a:bodyPr>
            <a:spAutoFit/>
          </a:bodyPr>
          <a:lstStyle/>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rPr>
              <a:t>Slides are now just objects, like any other kind of object in Python.</a:t>
            </a: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rPr>
              <a:t>They can be in lists, for example.</a:t>
            </a: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rPr>
              <a:t>Which means that we can use map.</a:t>
            </a: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rPr>
              <a:t>We need a function</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pic>
        <p:nvPicPr>
          <p:cNvPr id="6" name="Picture 5" descr="Computer code has 2 lines. The lines read as follows. Line 1. d e f show Slide left parenthesis a slide right parenthesis colon. Line 2. a slide period show left parenthesis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950" y="4496126"/>
            <a:ext cx="2832100" cy="8001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Playslideshow with Map</a:t>
            </a:r>
            <a:endParaRPr lang="en-US" altLang="en-US" kern="1200" dirty="0">
              <a:latin typeface="Times New Roman" panose="02020603050405020304" pitchFamily="18" charset="0"/>
              <a:ea typeface="ＭＳ Ｐゴシック" charset="-128"/>
            </a:endParaRPr>
          </a:p>
        </p:txBody>
      </p:sp>
      <p:pic>
        <p:nvPicPr>
          <p:cNvPr id="5" name="Picture 4" descr="Computer code has 6 lines. The lines read as follows. Line 1. d e f play Slide Show left parenthesis right parenthesis colon. Line 2, indented once. slide 1 equals Slide left parenthesis get Media Path left parenthesis double quote barbara period j p g double quote right parenthesis comma get Media Path left parenthesis double quote bassoon dash c 4 period w a v double quote right parenthesis right parenthesis. Line 3, indented once. slide 2 equals Slide left parenthesis get Media Path left parenthesis double quote beach period j p g double quote right parenthesis comma get Media Path left parenthesis double quote bassoon dash e 4 period w a v double quote right parenthesis right parenthesis. Line 4, indented once. slide 3 equals Slide left parenthesis get Media Path left parenthesis double quote santa period j p g double quote right parenthesis comma get Media Path left parenthesis double quote bassoon dash g 4 period w a v double quote right parenthesis. Line 5, indented once. slide 4 equals Slide left parenthesis get Media Path left parenthesis double quote jungle 2 period j p g double quote right parenthesis comma get Media Path left parenthesis double quote bassoon dash c 4 period w a v double quote right parenthesis right parenthesis. Line 6, indented once. map left parenthesis show Slide comma left bracket slide 1 comma slide 2 comma slide 3 comma slide 4 right bracket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8" y="1773238"/>
            <a:ext cx="7251700" cy="17399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a:spcBef>
                <a:spcPct val="0"/>
              </a:spcBef>
              <a:buClrTx/>
              <a:defRPr/>
            </a:pPr>
            <a:r>
              <a:rPr lang="en-US" altLang="en-US" kern="1200" dirty="0" smtClean="0">
                <a:latin typeface="Times New Roman" panose="02020603050405020304" pitchFamily="18" charset="0"/>
                <a:ea typeface="ＭＳ Ｐゴシック" charset="-128"/>
              </a:rPr>
              <a:t>But Not Very “Object-Oriented”</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931815"/>
          </a:xfrm>
        </p:spPr>
        <p:txBody>
          <a:bodyPr>
            <a:spAutoFit/>
          </a:bodyPr>
          <a:lstStyle/>
          <a:p>
            <a:pPr marL="255651" indent="-255651">
              <a:tabLst/>
              <a:defRPr/>
            </a:pPr>
            <a:r>
              <a:rPr lang="en-US" altLang="en-US" sz="2400" kern="1200" dirty="0">
                <a:solidFill>
                  <a:srgbClr val="000000"/>
                </a:solidFill>
                <a:latin typeface="Arial (Body)"/>
                <a:ea typeface="ＭＳ Ｐゴシック" charset="-128"/>
              </a:rPr>
              <a:t>This version of the slide object is not very object oriented.</a:t>
            </a:r>
          </a:p>
          <a:p>
            <a:pPr marL="741553" lvl="1" indent="-284353">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We set the picture and sound by directly touching the instance variables.</a:t>
            </a:r>
          </a:p>
          <a:p>
            <a:pPr marL="741553" lvl="1" indent="-284353">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Adele Goldberg, who helped invent the first programming language Smalltalk, said that a key rule of object-oriented programming is, </a:t>
            </a:r>
            <a:r>
              <a:rPr lang="en-US" altLang="en-US" sz="2400" kern="1200" dirty="0" smtClean="0">
                <a:solidFill>
                  <a:srgbClr val="000000"/>
                </a:solidFill>
                <a:latin typeface="Arial (Body)"/>
                <a:ea typeface="ＭＳ Ｐゴシック" charset="-128"/>
                <a:cs typeface="+mn-cs"/>
              </a:rPr>
              <a:t>“Ask</a:t>
            </a:r>
            <a:r>
              <a:rPr lang="en-US" altLang="en-US" sz="2400" kern="1200" dirty="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don</a:t>
            </a:r>
            <a:r>
              <a:rPr lang="fr-FR" altLang="en-US"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t </a:t>
            </a:r>
            <a:r>
              <a:rPr lang="en-US" altLang="en-US" sz="2400" kern="1200" dirty="0">
                <a:solidFill>
                  <a:srgbClr val="000000"/>
                </a:solidFill>
                <a:latin typeface="Arial (Body)"/>
                <a:ea typeface="ＭＳ Ｐゴシック" charset="-128"/>
                <a:cs typeface="+mn-cs"/>
              </a:rPr>
              <a:t>touch</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a:p>
            <a:pPr marL="255651" indent="-255651">
              <a:tabLst/>
              <a:defRPr/>
            </a:pPr>
            <a:r>
              <a:rPr lang="en-US" altLang="en-US" sz="2400" kern="1200" dirty="0">
                <a:solidFill>
                  <a:srgbClr val="000000"/>
                </a:solidFill>
                <a:latin typeface="Arial (Body)"/>
                <a:ea typeface="ＭＳ Ｐゴシック" charset="-128"/>
              </a:rPr>
              <a:t>How do we let </a:t>
            </a:r>
            <a:r>
              <a:rPr lang="en-US" altLang="en-US" sz="2400" kern="1200" dirty="0" smtClean="0">
                <a:solidFill>
                  <a:srgbClr val="000000"/>
                </a:solidFill>
                <a:latin typeface="Arial (Body)"/>
                <a:ea typeface="ＭＳ Ｐゴシック" charset="-128"/>
              </a:rPr>
              <a:t>user</a:t>
            </a:r>
            <a:r>
              <a:rPr lang="fr-FR" altLang="en-US"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s “ask” </a:t>
            </a:r>
            <a:r>
              <a:rPr lang="en-US" altLang="en-US" sz="2400" kern="1200" dirty="0">
                <a:solidFill>
                  <a:srgbClr val="000000"/>
                </a:solidFill>
                <a:latin typeface="Arial (Body)"/>
                <a:ea typeface="ＭＳ Ｐゴシック" charset="-128"/>
              </a:rPr>
              <a:t>to access instance variables?</a:t>
            </a:r>
          </a:p>
          <a:p>
            <a:pPr marL="741553" lvl="1" indent="-284353">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By creating methods for getting </a:t>
            </a:r>
            <a:r>
              <a:rPr lang="en-US" altLang="en-US" sz="2400" kern="1200" dirty="0" smtClean="0">
                <a:solidFill>
                  <a:srgbClr val="000000"/>
                </a:solidFill>
                <a:latin typeface="Arial (Body)"/>
                <a:ea typeface="ＭＳ Ｐゴシック" charset="-128"/>
                <a:cs typeface="+mn-cs"/>
              </a:rPr>
              <a:t>(“getters”) </a:t>
            </a:r>
            <a:r>
              <a:rPr lang="en-US" altLang="en-US" sz="2400" kern="1200" dirty="0">
                <a:solidFill>
                  <a:srgbClr val="000000"/>
                </a:solidFill>
                <a:latin typeface="Arial (Body)"/>
                <a:ea typeface="ＭＳ Ｐゴシック" charset="-128"/>
                <a:cs typeface="+mn-cs"/>
              </a:rPr>
              <a:t>and setting </a:t>
            </a:r>
            <a:r>
              <a:rPr lang="en-US" altLang="en-US" sz="2400" kern="1200" dirty="0" smtClean="0">
                <a:solidFill>
                  <a:srgbClr val="000000"/>
                </a:solidFill>
                <a:latin typeface="Arial (Body)"/>
                <a:ea typeface="ＭＳ Ｐゴシック" charset="-128"/>
                <a:cs typeface="+mn-cs"/>
              </a:rPr>
              <a:t>(“setters”) </a:t>
            </a:r>
            <a:r>
              <a:rPr lang="en-US" altLang="en-US" sz="2400" kern="1200" dirty="0">
                <a:solidFill>
                  <a:srgbClr val="000000"/>
                </a:solidFill>
                <a:latin typeface="Arial (Body)"/>
                <a:ea typeface="ＭＳ Ｐゴシック" charset="-128"/>
                <a:cs typeface="+mn-cs"/>
              </a:rPr>
              <a:t>instance variables</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spcBef>
                <a:spcPct val="0"/>
              </a:spcBef>
              <a:buClrTx/>
              <a:defRPr/>
            </a:pPr>
            <a:r>
              <a:rPr lang="en-US" altLang="en-US" kern="1200" dirty="0" smtClean="0">
                <a:latin typeface="Times New Roman" panose="02020603050405020304" pitchFamily="18" charset="0"/>
                <a:ea typeface="ＭＳ Ｐゴシック" charset="-128"/>
              </a:rPr>
              <a:t>Class with Getters and Setters</a:t>
            </a:r>
            <a:endParaRPr lang="en-US" altLang="en-US" kern="1200" dirty="0">
              <a:latin typeface="Times New Roman" panose="02020603050405020304" pitchFamily="18" charset="0"/>
              <a:ea typeface="ＭＳ Ｐゴシック" charset="-128"/>
            </a:endParaRPr>
          </a:p>
        </p:txBody>
      </p:sp>
      <p:pic>
        <p:nvPicPr>
          <p:cNvPr id="5" name="Picture 4" descr="Computer code has 15 lines. The lines read as follows. Line 1. class Slide colon. Line 2, indented once. d e f, i n i t left parenthesis self comma picture File comma sound File right parenthesis colon. Line 3, indented 3 times. self period set Picture left parenthesis make Picture left parenthesis picture File right parenthesis right parenthesis. Line 4, indented 3 times. self period set Sound left parenthesis make Sound left parenthesis sound File right parenthesis right parenthesis. Line 5, indented once. d e f get Picture left parenthesis self right parenthesis colon. Line 6, indented twice. return self period picture. Line 7, indented once. d e f get Sound left parenthesis self right parenthesis colon. Line 8, indented twice. return self period sound. Line 9, indented once. d e f set Picture left parenthesis self comma new Picture right parenthesis colon. Line 10, indented twice. self period picture equals new Picture. Line 11, indented once. d e f set Sound left parenthesis self comma new Sound right parenthesis colon. Line 12, indented twice. self period sound equals new Sound. Line 13, indented once. d e f show left parenthesis self right parenthesis colon. Line 14, indented 3 times. show left parenthesis self period get Picture left parenthesis right parenthesis right parenthesis. Line 15, indented 3 times. blocking Play left parenthesis self period get Sound left parenthesis right parenthesis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089" y="1636758"/>
            <a:ext cx="3459707" cy="4631018"/>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spcBef>
                <a:spcPct val="0"/>
              </a:spcBef>
              <a:buClrTx/>
              <a:defRPr/>
            </a:pPr>
            <a:r>
              <a:rPr lang="en-US" altLang="en-US" kern="1200" dirty="0" smtClean="0">
                <a:latin typeface="Times New Roman" panose="02020603050405020304" pitchFamily="18" charset="0"/>
                <a:ea typeface="ＭＳ Ｐゴシック" charset="-128"/>
              </a:rPr>
              <a:t>Challenge </a:t>
            </a:r>
            <a:r>
              <a:rPr lang="en-US" altLang="en-US" sz="2000" b="0" kern="1200" dirty="0" smtClean="0">
                <a:latin typeface="Times New Roman" panose="02020603050405020304" pitchFamily="18" charset="0"/>
                <a:ea typeface="ＭＳ Ｐゴシック" charset="-128"/>
              </a:rPr>
              <a:t>(4 of 4)</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1292631"/>
          </a:xfrm>
        </p:spPr>
        <p:txBody>
          <a:bodyPr>
            <a:spAutoFit/>
          </a:bodyPr>
          <a:lstStyle/>
          <a:p>
            <a:pPr marL="255651" indent="-255651">
              <a:buFont typeface="Arial" panose="020B0604020202020204" pitchFamily="34" charset="0"/>
              <a:buChar char="•"/>
              <a:defRPr/>
            </a:pPr>
            <a:r>
              <a:rPr lang="en-US" altLang="en-US" sz="2400" kern="1200" dirty="0">
                <a:solidFill>
                  <a:srgbClr val="000000"/>
                </a:solidFill>
                <a:latin typeface="Arial (Body)"/>
                <a:ea typeface="ＭＳ Ｐゴシック" charset="-128"/>
              </a:rPr>
              <a:t>Write a version of this function where you also </a:t>
            </a:r>
            <a:r>
              <a:rPr lang="en-US" altLang="en-US" sz="2400" b="1" kern="1200" dirty="0" smtClean="0">
                <a:solidFill>
                  <a:srgbClr val="000000"/>
                </a:solidFill>
                <a:latin typeface="Arial (Body)"/>
                <a:ea typeface="ＭＳ Ｐゴシック" charset="-128"/>
              </a:rPr>
              <a:t>change</a:t>
            </a:r>
            <a:r>
              <a:rPr lang="en-US" altLang="en-US" sz="2400" kern="1200" dirty="0" smtClean="0">
                <a:solidFill>
                  <a:srgbClr val="000000"/>
                </a:solidFill>
                <a:latin typeface="Arial (Body)"/>
                <a:ea typeface="ＭＳ Ｐゴシック" charset="-128"/>
              </a:rPr>
              <a:t> </a:t>
            </a:r>
            <a:r>
              <a:rPr lang="en-US" altLang="en-US" sz="2400" kern="1200" dirty="0">
                <a:solidFill>
                  <a:srgbClr val="000000"/>
                </a:solidFill>
                <a:latin typeface="Arial (Body)"/>
                <a:ea typeface="ＭＳ Ｐゴシック" charset="-128"/>
              </a:rPr>
              <a:t>the sounds and pictures in the objects (using setters and getters), then replay the slide show</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pic>
        <p:nvPicPr>
          <p:cNvPr id="4" name="Picture 3" descr="Computer code has 6 lines. The lines read as follows. Line 1. d e f play Slide Show left parenthesis right parenthesis colon. Line 2. slide 1 equals Slide left parenthesis get Media Path left parenthesis double quote barbara period j p g double quote right parenthesis comma get Media Path left parenthesis double quote bassoon dash c 4 period w a v double quote right parenthesis right parenthesis. Line 3. slide 2 equals Slide left parenthesis get Media Path left parenthesis double quote beach period j p g double quote right parenthesis comma get Media Path left parenthesis double quote bassoon dash e 4 period w a v double quote right parenthesis right parenthesis. Line 4. slide 3 equals Slide left parenthesis get Media Path left parenthesis double quote santa period j p g double quote right parenthesis comma get Media Path left parenthesis double quote bassoon dash g 4 period w a v double quote right parenthesis. Line 5. slide 4 equals Slide left parenthesis get Media Path left parenthesis double quote jungle 2 period j p g double quote right parenthesis comma get Media Path left parenthesis double quote bassoon dash c 4 period w a v double quote right parenthesis right parenthesis. Line 6. map left parenthesis show Slide comma left bracket slide 1 comma slide 2 comma slide 3 comma slide 4 right bracket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74" y="3309677"/>
            <a:ext cx="7251700" cy="173990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The Value of Objects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4416563"/>
          </a:xfrm>
        </p:spPr>
        <p:txBody>
          <a:bodyPr>
            <a:spAutoFit/>
          </a:bodyPr>
          <a:lstStyle/>
          <a:p>
            <a:pPr marL="255651" indent="-255651" eaLnBrk="1" fontAlgn="auto" hangingPunct="1">
              <a:tabLst/>
              <a:defRPr/>
            </a:pPr>
            <a:r>
              <a:rPr lang="en-US" sz="2000" kern="1200" dirty="0">
                <a:solidFill>
                  <a:srgbClr val="000000"/>
                </a:solidFill>
                <a:latin typeface="Arial (Body)"/>
                <a:ea typeface="ＭＳ Ｐゴシック" charset="0"/>
                <a:cs typeface="+mn-cs"/>
              </a:rPr>
              <a:t>Is this program easier to write?</a:t>
            </a:r>
          </a:p>
          <a:p>
            <a:pPr marL="741553" lvl="1" indent="-284353" eaLnBrk="1" fontAlgn="auto" hangingPunct="1">
              <a:buFont typeface="Arial" panose="020B0604020202020204" pitchFamily="34" charset="0"/>
              <a:buChar char="–"/>
              <a:defRPr/>
            </a:pPr>
            <a:r>
              <a:rPr lang="en-US" sz="2000" kern="1200" dirty="0">
                <a:solidFill>
                  <a:srgbClr val="000000"/>
                </a:solidFill>
                <a:latin typeface="Arial (Body)"/>
                <a:ea typeface="ＭＳ Ｐゴシック" charset="0"/>
                <a:cs typeface="+mn-cs"/>
              </a:rPr>
              <a:t>It certainly has less replication of code.</a:t>
            </a:r>
          </a:p>
          <a:p>
            <a:pPr marL="741553" lvl="1" indent="-284353" eaLnBrk="1" fontAlgn="auto" hangingPunct="1">
              <a:buFont typeface="Arial" panose="020B0604020202020204" pitchFamily="34" charset="0"/>
              <a:buChar char="–"/>
              <a:defRPr/>
            </a:pPr>
            <a:r>
              <a:rPr lang="en-US" sz="2000" kern="1200" dirty="0">
                <a:solidFill>
                  <a:srgbClr val="000000"/>
                </a:solidFill>
                <a:latin typeface="Arial (Body)"/>
                <a:ea typeface="ＭＳ Ｐゴシック" charset="0"/>
                <a:cs typeface="+mn-cs"/>
              </a:rPr>
              <a:t>It does combine the data and behavior of slides in one place.</a:t>
            </a:r>
          </a:p>
          <a:p>
            <a:pPr lvl="2" eaLnBrk="1" fontAlgn="auto" hangingPunct="1">
              <a:defRPr/>
            </a:pPr>
            <a:r>
              <a:rPr lang="en-US" sz="2000" kern="1200" dirty="0">
                <a:solidFill>
                  <a:srgbClr val="000000"/>
                </a:solidFill>
                <a:latin typeface="Arial (Body)"/>
                <a:ea typeface="ＭＳ Ｐゴシック" charset="0"/>
                <a:cs typeface="+mn-cs"/>
              </a:rPr>
              <a:t>If we want to change how slides work, we change them in the definition of slides.</a:t>
            </a:r>
          </a:p>
          <a:p>
            <a:pPr lvl="2" eaLnBrk="1" fontAlgn="auto" hangingPunct="1">
              <a:defRPr/>
            </a:pPr>
            <a:r>
              <a:rPr lang="en-US" sz="2000" kern="1200" dirty="0">
                <a:solidFill>
                  <a:srgbClr val="000000"/>
                </a:solidFill>
                <a:latin typeface="Arial (Body)"/>
                <a:ea typeface="ＭＳ Ｐゴシック" charset="0"/>
                <a:cs typeface="+mn-cs"/>
              </a:rPr>
              <a:t>We call that encapsulation: Combining data and behavior related to that data.</a:t>
            </a:r>
          </a:p>
          <a:p>
            <a:pPr marL="741553" lvl="1" indent="-284353" eaLnBrk="1" fontAlgn="auto" hangingPunct="1">
              <a:buFont typeface="Arial" panose="020B0604020202020204" pitchFamily="34" charset="0"/>
              <a:buChar char="–"/>
              <a:defRPr/>
            </a:pPr>
            <a:r>
              <a:rPr lang="en-US" sz="2000" kern="1200" dirty="0">
                <a:solidFill>
                  <a:srgbClr val="000000"/>
                </a:solidFill>
                <a:latin typeface="Arial (Body)"/>
                <a:ea typeface="ＭＳ Ｐゴシック" charset="0"/>
                <a:cs typeface="+mn-cs"/>
              </a:rPr>
              <a:t>Being able to use other objects with our objects is powerful.</a:t>
            </a:r>
          </a:p>
          <a:p>
            <a:pPr lvl="2" eaLnBrk="1" fontAlgn="auto" hangingPunct="1">
              <a:defRPr/>
            </a:pPr>
            <a:r>
              <a:rPr lang="en-US" sz="2000" kern="1200" dirty="0">
                <a:solidFill>
                  <a:srgbClr val="000000"/>
                </a:solidFill>
                <a:latin typeface="Arial (Body)"/>
                <a:ea typeface="ＭＳ Ｐゴシック" charset="0"/>
                <a:cs typeface="+mn-cs"/>
              </a:rPr>
              <a:t>Being able to make lists of objects, to be able to use objects (like picture and sound) in our objects.</a:t>
            </a:r>
          </a:p>
          <a:p>
            <a:pPr lvl="2" eaLnBrk="1" fontAlgn="auto" hangingPunct="1">
              <a:defRPr/>
            </a:pPr>
            <a:r>
              <a:rPr lang="en-US" sz="2000" kern="1200" dirty="0">
                <a:solidFill>
                  <a:srgbClr val="000000"/>
                </a:solidFill>
                <a:latin typeface="Arial (Body)"/>
                <a:ea typeface="ＭＳ Ｐゴシック" charset="0"/>
                <a:cs typeface="+mn-cs"/>
              </a:rPr>
              <a:t>We call that aggregation: Combining objects, so that there are objects in other objects</a:t>
            </a:r>
            <a:r>
              <a:rPr lang="en-US" sz="2000" kern="1200" dirty="0" smtClean="0">
                <a:solidFill>
                  <a:srgbClr val="000000"/>
                </a:solidFill>
                <a:latin typeface="Arial (Body)"/>
                <a:ea typeface="ＭＳ Ｐゴシック" charset="0"/>
                <a:cs typeface="+mn-cs"/>
              </a:rPr>
              <a:t>.</a:t>
            </a:r>
            <a:endParaRPr lang="en-US" sz="2000" kern="1200" dirty="0">
              <a:solidFill>
                <a:srgbClr val="000000"/>
              </a:solidFill>
              <a:latin typeface="Arial (Body)"/>
              <a:ea typeface="ＭＳ Ｐゴシック" charset="0"/>
              <a:cs typeface="+mn-c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hangingPunct="1">
              <a:spcBef>
                <a:spcPct val="0"/>
              </a:spcBef>
              <a:buClrTx/>
              <a:defRPr/>
            </a:pPr>
            <a:r>
              <a:rPr lang="en-US" kern="1200" dirty="0" smtClean="0">
                <a:latin typeface="Times New Roman" panose="02020603050405020304" pitchFamily="18" charset="0"/>
                <a:ea typeface="ＭＳ Ｐゴシック" charset="0"/>
                <a:cs typeface="+mj-cs"/>
              </a:rPr>
              <a:t>We’ve Been Doing This Already, of Course</a:t>
            </a:r>
            <a:endParaRPr lang="en-US" kern="120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a:xfrm>
            <a:off x="457200" y="1600200"/>
            <a:ext cx="8229600" cy="3423984"/>
          </a:xfrm>
        </p:spPr>
        <p:txBody>
          <a:bodyPr>
            <a:spAutoFit/>
          </a:bodyPr>
          <a:lstStyle/>
          <a:p>
            <a:pPr marL="255651" indent="-255651" eaLnBrk="1" hangingPunct="1">
              <a:tabLst/>
              <a:defRPr/>
            </a:pPr>
            <a:r>
              <a:rPr lang="en-US" altLang="en-US" sz="2400" kern="1200" dirty="0" smtClean="0">
                <a:solidFill>
                  <a:srgbClr val="000000"/>
                </a:solidFill>
                <a:latin typeface="Arial (Body)"/>
                <a:ea typeface="ＭＳ Ｐゴシック" charset="-128"/>
              </a:rPr>
              <a:t>You</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ve </a:t>
            </a:r>
            <a:r>
              <a:rPr lang="en-US" altLang="ja-JP" sz="2400" kern="1200" dirty="0">
                <a:solidFill>
                  <a:srgbClr val="000000"/>
                </a:solidFill>
                <a:latin typeface="Arial (Body)"/>
                <a:ea typeface="ＭＳ Ｐゴシック" charset="-128"/>
              </a:rPr>
              <a:t>been using objects already, everywhere.</a:t>
            </a:r>
          </a:p>
          <a:p>
            <a:pPr marL="255651" indent="-255651" eaLnBrk="1" hangingPunct="1">
              <a:tabLst/>
              <a:defRPr/>
            </a:pPr>
            <a:r>
              <a:rPr lang="en-US" altLang="en-US" sz="2400" kern="1200" dirty="0">
                <a:solidFill>
                  <a:srgbClr val="000000"/>
                </a:solidFill>
                <a:latin typeface="Arial (Body)"/>
                <a:ea typeface="ＭＳ Ｐゴシック" charset="-128"/>
              </a:rPr>
              <a:t>Pictures, sounds, samples, colors—these are all objects.</a:t>
            </a:r>
          </a:p>
          <a:p>
            <a:pPr marL="255651" indent="-255651" eaLnBrk="1" hangingPunct="1">
              <a:tabLst/>
              <a:defRPr/>
            </a:pP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ve </a:t>
            </a:r>
            <a:r>
              <a:rPr lang="en-US" altLang="ja-JP" sz="2400" kern="1200" dirty="0">
                <a:solidFill>
                  <a:srgbClr val="000000"/>
                </a:solidFill>
                <a:latin typeface="Arial (Body)"/>
                <a:ea typeface="ＭＳ Ｐゴシック" charset="-128"/>
              </a:rPr>
              <a:t>been doing aggregation.</a:t>
            </a:r>
          </a:p>
          <a:p>
            <a:pPr marL="741553" lvl="1" indent="-284353" eaLnBrk="1" hangingPunct="1">
              <a:buFont typeface="Arial" panose="020B0604020202020204" pitchFamily="34" charset="0"/>
              <a:buChar char="–"/>
              <a:defRPr/>
            </a:pPr>
            <a:r>
              <a:rPr lang="en-US" altLang="en-US" sz="2400" kern="1200" dirty="0" smtClean="0">
                <a:solidFill>
                  <a:srgbClr val="000000"/>
                </a:solidFill>
                <a:latin typeface="Arial (Body)"/>
                <a:ea typeface="ＭＳ Ｐゴシック" charset="-128"/>
                <a:cs typeface="+mn-cs"/>
              </a:rPr>
              <a:t>We</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ve </a:t>
            </a:r>
            <a:r>
              <a:rPr lang="en-US" altLang="ja-JP" sz="2400" kern="1200" dirty="0">
                <a:solidFill>
                  <a:srgbClr val="000000"/>
                </a:solidFill>
                <a:latin typeface="Arial (Body)"/>
                <a:ea typeface="ＭＳ Ｐゴシック" charset="-128"/>
                <a:cs typeface="+mn-cs"/>
              </a:rPr>
              <a:t>worked with or talked about lists of pictures, sounds, pixels, and samples</a:t>
            </a:r>
          </a:p>
          <a:p>
            <a:pPr marL="255651" indent="-255651" eaLnBrk="1" hangingPunct="1">
              <a:tabLst/>
              <a:defRPr/>
            </a:pPr>
            <a:r>
              <a:rPr lang="en-US" altLang="en-US" sz="2400" kern="1200" dirty="0">
                <a:solidFill>
                  <a:srgbClr val="000000"/>
                </a:solidFill>
                <a:latin typeface="Arial (Body)"/>
                <a:ea typeface="ＭＳ Ｐゴシック" charset="-128"/>
              </a:rPr>
              <a:t>The functions that </a:t>
            </a: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ve </a:t>
            </a:r>
            <a:r>
              <a:rPr lang="en-US" altLang="ja-JP" sz="2400" kern="1200" dirty="0">
                <a:solidFill>
                  <a:srgbClr val="000000"/>
                </a:solidFill>
                <a:latin typeface="Arial (Body)"/>
                <a:ea typeface="ＭＳ Ｐゴシック" charset="-128"/>
              </a:rPr>
              <a:t>been providing merely cover up the underlying objects</a:t>
            </a:r>
            <a:r>
              <a:rPr lang="en-US" altLang="ja-JP"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Using Picture as An Object</a:t>
            </a:r>
            <a:endParaRPr lang="en-US" altLang="en-US" kern="1200" dirty="0">
              <a:latin typeface="Times New Roman" panose="02020603050405020304" pitchFamily="18" charset="0"/>
              <a:ea typeface="ＭＳ Ｐゴシック" charset="-128"/>
            </a:endParaRPr>
          </a:p>
        </p:txBody>
      </p:sp>
      <p:pic>
        <p:nvPicPr>
          <p:cNvPr id="5" name="Picture 4" descr="Computer code has 2 lines. The lines read as follows. Line 1. right angle bracket right angle bracket right angle bracket p i c equals make Picture left parenthesis get Media Path left parenthesis double quote barbara period j p g double quote right parenthesis right parenthesis. Line 2. right angle bracket right angle bracket right angle bracket p i c period show left parenthesis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8" y="1773238"/>
            <a:ext cx="6819900" cy="7493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Slides and Pictures Both show()</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a:lstStyle/>
          <a:p>
            <a:pPr eaLnBrk="1" hangingPunct="1"/>
            <a:r>
              <a:rPr lang="en-US" altLang="en-US" sz="2400" dirty="0">
                <a:latin typeface="+mn-lt"/>
              </a:rPr>
              <a:t>Did you notice that we can say slide1.show() and pic.show()?</a:t>
            </a:r>
          </a:p>
          <a:p>
            <a:pPr eaLnBrk="1" hangingPunct="1"/>
            <a:r>
              <a:rPr lang="en-US" altLang="en-US" sz="2400" dirty="0">
                <a:latin typeface="+mn-lt"/>
              </a:rPr>
              <a:t>Show() generally means, in both contexts, </a:t>
            </a:r>
            <a:r>
              <a:rPr lang="en-US" altLang="en-US" sz="2400" dirty="0" smtClean="0">
                <a:latin typeface="+mn-lt"/>
              </a:rPr>
              <a:t>“</a:t>
            </a:r>
            <a:r>
              <a:rPr lang="en-US" altLang="ja-JP" sz="2400" dirty="0" smtClean="0">
                <a:latin typeface="+mn-lt"/>
              </a:rPr>
              <a:t>show </a:t>
            </a:r>
            <a:r>
              <a:rPr lang="en-US" altLang="ja-JP" sz="2400" dirty="0">
                <a:latin typeface="+mn-lt"/>
              </a:rPr>
              <a:t>the object</a:t>
            </a:r>
            <a:r>
              <a:rPr lang="en-US" altLang="ja-JP" sz="2400" dirty="0" smtClean="0">
                <a:latin typeface="+mn-lt"/>
              </a:rPr>
              <a:t>.”</a:t>
            </a:r>
            <a:endParaRPr lang="en-US" altLang="ja-JP" sz="2400" dirty="0">
              <a:latin typeface="+mn-lt"/>
            </a:endParaRPr>
          </a:p>
          <a:p>
            <a:pPr eaLnBrk="1" hangingPunct="1"/>
            <a:r>
              <a:rPr lang="en-US" altLang="en-US" sz="2400" dirty="0">
                <a:latin typeface="+mn-lt"/>
              </a:rPr>
              <a:t>But </a:t>
            </a:r>
            <a:r>
              <a:rPr lang="en-US" altLang="en-US" sz="2400" dirty="0" smtClean="0">
                <a:latin typeface="+mn-lt"/>
              </a:rPr>
              <a:t>what</a:t>
            </a:r>
            <a:r>
              <a:rPr lang="fr-FR" altLang="ja-JP" sz="2400" dirty="0" smtClean="0">
                <a:latin typeface="+mn-lt"/>
              </a:rPr>
              <a:t>’</a:t>
            </a:r>
            <a:r>
              <a:rPr lang="en-US" altLang="ja-JP" sz="2400" dirty="0" smtClean="0">
                <a:latin typeface="+mn-lt"/>
              </a:rPr>
              <a:t>s </a:t>
            </a:r>
            <a:r>
              <a:rPr lang="en-US" altLang="ja-JP" sz="2400" dirty="0">
                <a:latin typeface="+mn-lt"/>
              </a:rPr>
              <a:t>really happening is different in each context!</a:t>
            </a:r>
          </a:p>
          <a:p>
            <a:pPr lvl="1" eaLnBrk="1" hangingPunct="1"/>
            <a:r>
              <a:rPr lang="en-US" altLang="en-US" sz="2400" dirty="0">
                <a:latin typeface="+mn-lt"/>
              </a:rPr>
              <a:t>Slides show pictures and play sounds.</a:t>
            </a:r>
          </a:p>
          <a:p>
            <a:pPr lvl="1" eaLnBrk="1" hangingPunct="1"/>
            <a:r>
              <a:rPr lang="en-US" altLang="en-US" sz="2400" dirty="0">
                <a:latin typeface="+mn-lt"/>
              </a:rPr>
              <a:t>Pictures just show themselves</a:t>
            </a:r>
            <a:r>
              <a:rPr lang="en-US" altLang="en-US" sz="2400" dirty="0" smtClean="0">
                <a:latin typeface="+mn-lt"/>
              </a:rPr>
              <a:t>.</a:t>
            </a:r>
            <a:endParaRPr lang="en-US" altLang="en-US" sz="2400" dirty="0">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Birth of Objects, </a:t>
            </a:r>
            <a:r>
              <a:rPr lang="en-US" altLang="en-US" sz="2000" b="0" kern="1200" dirty="0" smtClean="0">
                <a:latin typeface="Times New Roman" panose="02020603050405020304" pitchFamily="18" charset="0"/>
                <a:ea typeface="ＭＳ Ｐゴシック" charset="-128"/>
              </a:rPr>
              <a:t>(1 of 2)</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553968"/>
          </a:xfrm>
        </p:spPr>
        <p:txBody>
          <a:bodyPr>
            <a:spAutoFit/>
          </a:bodyPr>
          <a:lstStyle/>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rPr>
              <a:t>Ivan </a:t>
            </a:r>
            <a:r>
              <a:rPr lang="en-US" altLang="en-US" sz="2400" kern="1200" dirty="0" smtClean="0">
                <a:solidFill>
                  <a:srgbClr val="000000"/>
                </a:solidFill>
                <a:latin typeface="Arial (Body)"/>
                <a:ea typeface="ＭＳ Ｐゴシック" charset="-128"/>
              </a:rPr>
              <a:t>Sutherland</a:t>
            </a:r>
            <a:r>
              <a:rPr lang="fr-FR" altLang="en-US"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s </a:t>
            </a:r>
            <a:r>
              <a:rPr lang="en-US" altLang="en-US" sz="2400" kern="1200" dirty="0">
                <a:solidFill>
                  <a:srgbClr val="000000"/>
                </a:solidFill>
                <a:latin typeface="Arial (Body)"/>
                <a:ea typeface="ＭＳ Ｐゴシック" charset="-128"/>
              </a:rPr>
              <a:t>Sketchpad, </a:t>
            </a:r>
            <a:r>
              <a:rPr lang="en-US" altLang="en-US" sz="2400" kern="1200" dirty="0" smtClean="0">
                <a:solidFill>
                  <a:srgbClr val="000000"/>
                </a:solidFill>
                <a:latin typeface="Arial (Body)"/>
                <a:ea typeface="ＭＳ Ｐゴシック" charset="-128"/>
              </a:rPr>
              <a:t>1963</a:t>
            </a:r>
            <a:endParaRPr lang="en-US" altLang="en-US" sz="2400" kern="1200" dirty="0">
              <a:solidFill>
                <a:srgbClr val="000000"/>
              </a:solidFill>
              <a:latin typeface="Arial (Body)"/>
              <a:ea typeface="ＭＳ Ｐゴシック" charset="-128"/>
            </a:endParaRPr>
          </a:p>
        </p:txBody>
      </p:sp>
      <p:pic>
        <p:nvPicPr>
          <p:cNvPr id="46084" name="Picture 4" descr="Photo of Ivan Sutherland working on his Sketchpad in 19 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2441718"/>
            <a:ext cx="4953000" cy="36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a:spAutoFit/>
          </a:bodyPr>
          <a:lstStyle/>
          <a:p>
            <a:pPr eaLnBrk="1" fontAlgn="auto" hangingPunct="1">
              <a:spcBef>
                <a:spcPct val="0"/>
              </a:spcBef>
              <a:spcAft>
                <a:spcPts val="0"/>
              </a:spcAft>
              <a:buClrTx/>
              <a:defRPr/>
            </a:pPr>
            <a:r>
              <a:rPr lang="en-US" kern="1200" dirty="0" smtClean="0">
                <a:latin typeface="Times New Roman" panose="02020603050405020304" pitchFamily="18" charset="0"/>
                <a:ea typeface="ＭＳ Ｐゴシック" charset="0"/>
                <a:cs typeface="+mj-cs"/>
              </a:rPr>
              <a:t>Another Powerful Aspect of Objects: Polymorphism</a:t>
            </a:r>
            <a:endParaRPr lang="en-US" kern="120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p:txBody>
          <a:bodyPr>
            <a:spAutoFit/>
          </a:bodyPr>
          <a:lstStyle/>
          <a:p>
            <a:pPr marL="255651" indent="-255651" eaLnBrk="1" hangingPunct="1">
              <a:tabLst/>
              <a:defRPr/>
            </a:pPr>
            <a:r>
              <a:rPr lang="en-US" altLang="en-US" sz="2400" kern="1200" dirty="0">
                <a:solidFill>
                  <a:srgbClr val="000000"/>
                </a:solidFill>
                <a:latin typeface="Arial (Body)"/>
                <a:ea typeface="ＭＳ Ｐゴシック" charset="-128"/>
              </a:rPr>
              <a:t>When the same method name can be applied to more than one object, we call that method polymorphic</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From the Greek </a:t>
            </a:r>
            <a:r>
              <a:rPr lang="en-US" altLang="en-US"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many shaped”</a:t>
            </a:r>
            <a:endParaRPr lang="en-US" altLang="ja-JP" sz="2400" kern="1200" dirty="0">
              <a:solidFill>
                <a:srgbClr val="000000"/>
              </a:solidFill>
              <a:latin typeface="Arial (Body)"/>
              <a:ea typeface="ＭＳ Ｐゴシック" charset="-128"/>
              <a:cs typeface="+mn-cs"/>
            </a:endParaRPr>
          </a:p>
          <a:p>
            <a:pPr marL="255651" indent="-255651" eaLnBrk="1" hangingPunct="1">
              <a:tabLst/>
              <a:defRPr/>
            </a:pPr>
            <a:r>
              <a:rPr lang="en-US" altLang="en-US" sz="2400" kern="1200" dirty="0">
                <a:solidFill>
                  <a:srgbClr val="000000"/>
                </a:solidFill>
                <a:latin typeface="Arial (Body)"/>
                <a:ea typeface="ＭＳ Ｐゴシック" charset="-128"/>
              </a:rPr>
              <a:t>A polymorphic method is very powerful for the programmer.</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You </a:t>
            </a:r>
            <a:r>
              <a:rPr lang="en-US" altLang="en-US" sz="2400" kern="1200" dirty="0" smtClean="0">
                <a:solidFill>
                  <a:srgbClr val="000000"/>
                </a:solidFill>
                <a:latin typeface="Arial (Body)"/>
                <a:ea typeface="ＭＳ Ｐゴシック" charset="-128"/>
                <a:cs typeface="+mn-cs"/>
              </a:rPr>
              <a:t>don</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t </a:t>
            </a:r>
            <a:r>
              <a:rPr lang="en-US" altLang="ja-JP" sz="2400" kern="1200" dirty="0">
                <a:solidFill>
                  <a:srgbClr val="000000"/>
                </a:solidFill>
                <a:latin typeface="Arial (Body)"/>
                <a:ea typeface="ＭＳ Ｐゴシック" charset="-128"/>
                <a:cs typeface="+mn-cs"/>
              </a:rPr>
              <a:t>need to know exactly what method is being executed.</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You </a:t>
            </a:r>
            <a:r>
              <a:rPr lang="en-US" altLang="en-US" sz="2400" kern="1200" dirty="0" smtClean="0">
                <a:solidFill>
                  <a:srgbClr val="000000"/>
                </a:solidFill>
                <a:latin typeface="Arial (Body)"/>
                <a:ea typeface="ＭＳ Ｐゴシック" charset="-128"/>
                <a:cs typeface="+mn-cs"/>
              </a:rPr>
              <a:t>don</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t </a:t>
            </a:r>
            <a:r>
              <a:rPr lang="en-US" altLang="ja-JP" sz="2400" kern="1200" dirty="0">
                <a:solidFill>
                  <a:srgbClr val="000000"/>
                </a:solidFill>
                <a:latin typeface="Arial (Body)"/>
                <a:ea typeface="ＭＳ Ｐゴシック" charset="-128"/>
                <a:cs typeface="+mn-cs"/>
              </a:rPr>
              <a:t>even need to know exactly what object it is that </a:t>
            </a:r>
            <a:r>
              <a:rPr lang="en-US" altLang="ja-JP" sz="2400" kern="1200" dirty="0" smtClean="0">
                <a:solidFill>
                  <a:srgbClr val="000000"/>
                </a:solidFill>
                <a:latin typeface="Arial (Body)"/>
                <a:ea typeface="ＭＳ Ｐゴシック" charset="-128"/>
                <a:cs typeface="+mn-cs"/>
              </a:rPr>
              <a:t>you</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re </a:t>
            </a:r>
            <a:r>
              <a:rPr lang="en-US" altLang="ja-JP" sz="2400" kern="1200" dirty="0">
                <a:solidFill>
                  <a:srgbClr val="000000"/>
                </a:solidFill>
                <a:latin typeface="Arial (Body)"/>
                <a:ea typeface="ＭＳ Ｐゴシック" charset="-128"/>
                <a:cs typeface="+mn-cs"/>
              </a:rPr>
              <a:t>telling to show()</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You just know your goal: Show this object</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Uncovering the Objects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1931268"/>
          </a:xfrm>
        </p:spPr>
        <p:txBody>
          <a:bodyPr>
            <a:spAutoFit/>
          </a:bodyPr>
          <a:lstStyle/>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rPr>
              <a:t>This is how the show() function is defined in </a:t>
            </a:r>
            <a:r>
              <a:rPr lang="en-US" altLang="en-US" sz="2400" kern="1200" dirty="0" smtClean="0">
                <a:solidFill>
                  <a:srgbClr val="000000"/>
                </a:solidFill>
                <a:latin typeface="Arial (Body)"/>
                <a:ea typeface="ＭＳ Ｐゴシック" charset="-128"/>
              </a:rPr>
              <a:t>J</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E</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S:</a:t>
            </a:r>
            <a:endParaRPr lang="en-US" altLang="en-US" sz="2400" kern="1200" dirty="0">
              <a:solidFill>
                <a:srgbClr val="000000"/>
              </a:solidFill>
              <a:latin typeface="Arial (Body)"/>
              <a:ea typeface="ＭＳ Ｐゴシック" charset="-128"/>
            </a:endParaRP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rPr>
              <a:t>You can ignore the raise and if</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The key point is that the function is simply executing the method</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pic>
        <p:nvPicPr>
          <p:cNvPr id="6" name="Picture 5" descr="Computer code has 5 lines. The lines read as follows. Line 1. d e f show left parenthesis picture right parenthesis colon. Line 2, indented once. if not picture period underscore underscore class underscore underscore equals equals Picture colon. Line 3, indented twice. print double quote show left parenthesis picture right parenthesis colon Input is not a picture double quote. Line 4, indented twice. raise Value Error. Line 5, indented once. picture period show left parenthesis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669542"/>
            <a:ext cx="6108700" cy="2057400"/>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3"/>
            <a:ext cx="8229600" cy="1231076"/>
          </a:xfrm>
        </p:spPr>
        <p:txBody>
          <a:bodyPr anchor="b">
            <a:spAutoFit/>
          </a:bodyPr>
          <a:lstStyle/>
          <a:p>
            <a:pPr eaLnBrk="1" fontAlgn="auto" hangingPunct="1">
              <a:spcBef>
                <a:spcPct val="0"/>
              </a:spcBef>
              <a:spcAft>
                <a:spcPts val="0"/>
              </a:spcAft>
              <a:buClrTx/>
              <a:defRPr/>
            </a:pPr>
            <a:r>
              <a:rPr lang="en-US" kern="1200" dirty="0" smtClean="0">
                <a:latin typeface="Times New Roman" panose="02020603050405020304" pitchFamily="18" charset="0"/>
                <a:ea typeface="ＭＳ Ｐゴシック" charset="0"/>
                <a:cs typeface="+mj-cs"/>
              </a:rPr>
              <a:t>Pictures and Colors Have Polymorphic Methods, Too</a:t>
            </a:r>
            <a:endParaRPr lang="en-US" kern="1200" dirty="0">
              <a:latin typeface="Times New Roman" panose="02020603050405020304" pitchFamily="18" charset="0"/>
              <a:ea typeface="ＭＳ Ｐゴシック" charset="0"/>
              <a:cs typeface="+mj-cs"/>
            </a:endParaRPr>
          </a:p>
        </p:txBody>
      </p:sp>
      <p:pic>
        <p:nvPicPr>
          <p:cNvPr id="5" name="Picture 4" descr="Computer code has 8 lines. The lines read as follows. Line 1. right angle bracket right angle bracket right angle bracket p i c equals make Picture left parenthesis get Media Path left parenthesis double quote barbara period j p g double quote right parenthesis right parenthesis. Line 2. right angle bracket right angle bracket right angle bracket p i c period show left parenthesis right parenthesis. Line 3. right angle bracket right angle bracket right angle bracket pixel equals get period Pixel left parenthesis p i c comma 100 comma 200 right parenthesis. Line 4. right angle bracket right angle bracket right angle bracket print pixel period get Red left parenthesis right parenthesis. Line 5. 73. Line 6. right angle bracket right angle bracket right angle bracket color equals pixel period get Color left parenthesis right parenthesis. Line 7. right angle bracket right angle bracket right angle bracket print color period get Red left parenthesis right parenthesis. Line 8. 7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8" y="1773238"/>
            <a:ext cx="6819900" cy="340360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a:spAutoFit/>
          </a:bodyPr>
          <a:lstStyle/>
          <a:p>
            <a:pPr eaLnBrk="1" fontAlgn="auto" hangingPunct="1">
              <a:spcBef>
                <a:spcPct val="0"/>
              </a:spcBef>
              <a:spcAft>
                <a:spcPts val="0"/>
              </a:spcAft>
              <a:buClrTx/>
              <a:defRPr/>
            </a:pPr>
            <a:r>
              <a:rPr lang="en-US" kern="1200" dirty="0">
                <a:latin typeface="Times New Roman" panose="02020603050405020304" pitchFamily="18" charset="0"/>
                <a:ea typeface="ＭＳ Ｐゴシック" charset="0"/>
                <a:cs typeface="+mj-cs"/>
              </a:rPr>
              <a:t>We Can Get/Set Components at Either Level</a:t>
            </a:r>
          </a:p>
        </p:txBody>
      </p:sp>
      <p:sp>
        <p:nvSpPr>
          <p:cNvPr id="3" name="Text Placeholder 2"/>
          <p:cNvSpPr>
            <a:spLocks noGrp="1"/>
          </p:cNvSpPr>
          <p:nvPr>
            <p:ph type="body" idx="1"/>
          </p:nvPr>
        </p:nvSpPr>
        <p:spPr>
          <a:xfrm>
            <a:off x="457200" y="1600200"/>
            <a:ext cx="8229600" cy="3562483"/>
          </a:xfrm>
        </p:spPr>
        <p:txBody>
          <a:bodyPr>
            <a:spAutoFit/>
          </a:bodyPr>
          <a:lstStyle/>
          <a:p>
            <a:pPr marL="255651" indent="-255651" eaLnBrk="1" hangingPunct="1">
              <a:tabLst/>
              <a:defRPr/>
            </a:pPr>
            <a:r>
              <a:rPr lang="en-US" altLang="en-US" sz="2400" kern="1200" dirty="0">
                <a:solidFill>
                  <a:srgbClr val="000000"/>
                </a:solidFill>
                <a:latin typeface="Arial (Body)"/>
                <a:ea typeface="ＭＳ Ｐゴシック" charset="-128"/>
              </a:rPr>
              <a:t>getRed, getBlue, getGreen, setRed, setBlue, setGreen</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Are all defined for both colors and pixels</a:t>
            </a:r>
          </a:p>
          <a:p>
            <a:pPr marL="255651" indent="-255651" eaLnBrk="1" hangingPunct="1">
              <a:tabLst/>
              <a:defRPr/>
            </a:pPr>
            <a:r>
              <a:rPr lang="en-US" altLang="en-US" sz="2400" kern="1200" dirty="0">
                <a:solidFill>
                  <a:srgbClr val="000000"/>
                </a:solidFill>
                <a:latin typeface="Arial (Body)"/>
                <a:ea typeface="ＭＳ Ｐゴシック" charset="-128"/>
              </a:rPr>
              <a:t>Why </a:t>
            </a:r>
            <a:r>
              <a:rPr lang="en-US" altLang="en-US" sz="2400" kern="1200" dirty="0" smtClean="0">
                <a:solidFill>
                  <a:srgbClr val="000000"/>
                </a:solidFill>
                <a:latin typeface="Arial (Body)"/>
                <a:ea typeface="ＭＳ Ｐゴシック" charset="-128"/>
              </a:rPr>
              <a:t>didn</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t </a:t>
            </a:r>
            <a:r>
              <a:rPr lang="en-US" altLang="ja-JP" sz="2400" kern="1200" dirty="0">
                <a:solidFill>
                  <a:srgbClr val="000000"/>
                </a:solidFill>
                <a:latin typeface="Arial (Body)"/>
                <a:ea typeface="ＭＳ Ｐゴシック" charset="-128"/>
              </a:rPr>
              <a:t>we define the functions to work with either?</a:t>
            </a:r>
          </a:p>
          <a:p>
            <a:pPr marL="741553" lvl="1" indent="-284353" eaLnBrk="1" hangingPunct="1">
              <a:buFont typeface="Arial" panose="020B0604020202020204" pitchFamily="34" charset="0"/>
              <a:buChar char="–"/>
              <a:defRPr/>
            </a:pP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somewhat confusing to have a globally-available function take two kinds of things as input: Colors or pixels.</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But </a:t>
            </a: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completely reasonable to have a method of the same name in more than one object</a:t>
            </a:r>
            <a:r>
              <a:rPr lang="en-US" altLang="ja-JP"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More Methods Than Functions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a:lstStyle/>
          <a:p>
            <a:pPr eaLnBrk="1" hangingPunct="1"/>
            <a:r>
              <a:rPr lang="en-US" altLang="en-US" sz="2400" dirty="0">
                <a:latin typeface="+mn-lt"/>
              </a:rPr>
              <a:t>In general, there are many more methods defined in </a:t>
            </a:r>
            <a:r>
              <a:rPr lang="en-US" altLang="en-US" sz="2400" dirty="0" smtClean="0">
                <a:latin typeface="+mn-lt"/>
              </a:rPr>
              <a:t>J</a:t>
            </a:r>
            <a:r>
              <a:rPr lang="en-US" altLang="en-US" sz="100" dirty="0" smtClean="0">
                <a:latin typeface="+mn-lt"/>
              </a:rPr>
              <a:t> </a:t>
            </a:r>
            <a:r>
              <a:rPr lang="en-US" altLang="en-US" sz="2400" dirty="0" smtClean="0">
                <a:latin typeface="+mn-lt"/>
              </a:rPr>
              <a:t>E</a:t>
            </a:r>
            <a:r>
              <a:rPr lang="en-US" altLang="en-US" sz="100" dirty="0" smtClean="0">
                <a:latin typeface="+mn-lt"/>
              </a:rPr>
              <a:t> </a:t>
            </a:r>
            <a:r>
              <a:rPr lang="en-US" altLang="en-US" sz="2400" dirty="0" smtClean="0">
                <a:latin typeface="+mn-lt"/>
              </a:rPr>
              <a:t>S </a:t>
            </a:r>
            <a:r>
              <a:rPr lang="en-US" altLang="en-US" sz="2400" dirty="0">
                <a:latin typeface="+mn-lt"/>
              </a:rPr>
              <a:t>than there are functions.</a:t>
            </a:r>
          </a:p>
          <a:p>
            <a:pPr eaLnBrk="1" hangingPunct="1"/>
            <a:r>
              <a:rPr lang="en-US" altLang="en-US" sz="2400" dirty="0">
                <a:latin typeface="+mn-lt"/>
              </a:rPr>
              <a:t>Most specifically, there are a whole bunch of methods for drawing onto a picture that </a:t>
            </a:r>
            <a:r>
              <a:rPr lang="en-US" altLang="en-US" sz="2400" dirty="0" smtClean="0">
                <a:latin typeface="+mn-lt"/>
              </a:rPr>
              <a:t>aren</a:t>
            </a:r>
            <a:r>
              <a:rPr lang="fr-FR" altLang="ja-JP" sz="2400" dirty="0" smtClean="0">
                <a:latin typeface="+mn-lt"/>
              </a:rPr>
              <a:t>’</a:t>
            </a:r>
            <a:r>
              <a:rPr lang="en-US" altLang="ja-JP" sz="2400" dirty="0" smtClean="0">
                <a:latin typeface="+mn-lt"/>
              </a:rPr>
              <a:t>t </a:t>
            </a:r>
            <a:r>
              <a:rPr lang="en-US" altLang="ja-JP" sz="2400" dirty="0">
                <a:latin typeface="+mn-lt"/>
              </a:rPr>
              <a:t>defined as functions.</a:t>
            </a:r>
          </a:p>
          <a:p>
            <a:pPr lvl="1" eaLnBrk="1" hangingPunct="1"/>
            <a:r>
              <a:rPr lang="en-US" altLang="en-US" sz="2400" dirty="0">
                <a:latin typeface="+mn-lt"/>
              </a:rPr>
              <a:t>We simply ran out of time/energy to convert them all into functions.</a:t>
            </a:r>
          </a:p>
          <a:p>
            <a:pPr lvl="1" eaLnBrk="1" hangingPunct="1"/>
            <a:r>
              <a:rPr lang="en-US" altLang="en-US" sz="2400" dirty="0">
                <a:latin typeface="+mn-lt"/>
              </a:rPr>
              <a:t>And we rationalized that it was easier to deal with the complexity at the level of methods than functions.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Overview of Graphics Methods</a:t>
            </a:r>
            <a:endParaRPr lang="en-US" altLang="en-US" kern="1200" dirty="0">
              <a:latin typeface="Times New Roman" panose="02020603050405020304" pitchFamily="18" charset="0"/>
              <a:ea typeface="ＭＳ Ｐゴシック" charset="-128"/>
            </a:endParaRPr>
          </a:p>
        </p:txBody>
      </p:sp>
      <p:sp>
        <p:nvSpPr>
          <p:cNvPr id="5" name="Text Placeholder 4"/>
          <p:cNvSpPr>
            <a:spLocks noGrp="1"/>
          </p:cNvSpPr>
          <p:nvPr>
            <p:ph type="body" idx="1"/>
          </p:nvPr>
        </p:nvSpPr>
        <p:spPr/>
        <p:txBody>
          <a:bodyPr/>
          <a:lstStyle/>
          <a:p>
            <a:pPr eaLnBrk="1" hangingPunct="1"/>
            <a:r>
              <a:rPr lang="en-US" altLang="en-US" sz="2400" dirty="0">
                <a:latin typeface="+mn-lt"/>
              </a:rPr>
              <a:t>pic.addRect(color,x,y,width,height)</a:t>
            </a:r>
          </a:p>
          <a:p>
            <a:pPr eaLnBrk="1" hangingPunct="1"/>
            <a:r>
              <a:rPr lang="en-US" altLang="en-US" sz="2400" dirty="0">
                <a:latin typeface="+mn-lt"/>
              </a:rPr>
              <a:t>pic.addRectFilled(color,x,y,width,height)</a:t>
            </a:r>
          </a:p>
          <a:p>
            <a:pPr eaLnBrk="1" hangingPunct="1"/>
            <a:r>
              <a:rPr lang="en-US" altLang="en-US" sz="2400" dirty="0">
                <a:latin typeface="+mn-lt"/>
              </a:rPr>
              <a:t>pic.addOval(color,x,y,width,height)</a:t>
            </a:r>
          </a:p>
          <a:p>
            <a:pPr eaLnBrk="1" hangingPunct="1"/>
            <a:r>
              <a:rPr lang="en-US" altLang="en-US" sz="2400" dirty="0">
                <a:latin typeface="+mn-lt"/>
              </a:rPr>
              <a:t>pic.addOvalFilled(color,x,y,width,height)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Arcs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977708"/>
          </a:xfrm>
        </p:spPr>
        <p:txBody>
          <a:bodyPr>
            <a:spAutoFit/>
          </a:bodyPr>
          <a:lstStyle/>
          <a:p>
            <a:pPr marL="255651" indent="-255651" eaLnBrk="1" hangingPunct="1">
              <a:tabLst/>
              <a:defRPr/>
            </a:pPr>
            <a:r>
              <a:rPr lang="en-US" altLang="en-US" sz="2200" kern="1200" dirty="0">
                <a:solidFill>
                  <a:srgbClr val="000000"/>
                </a:solidFill>
                <a:latin typeface="Arial (Body)"/>
                <a:ea typeface="ＭＳ Ｐゴシック" charset="-128"/>
              </a:rPr>
              <a:t>pic.addArc(color,x,y,width,height,startangle,arcangle)</a:t>
            </a:r>
          </a:p>
          <a:p>
            <a:pPr marL="255651" indent="-255651" eaLnBrk="1" hangingPunct="1">
              <a:tabLst/>
              <a:defRPr/>
            </a:pPr>
            <a:r>
              <a:rPr lang="en-US" altLang="en-US" sz="2200" kern="1200" dirty="0">
                <a:solidFill>
                  <a:srgbClr val="000000"/>
                </a:solidFill>
                <a:latin typeface="Arial (Body)"/>
                <a:ea typeface="ＭＳ Ｐゴシック" charset="-128"/>
              </a:rPr>
              <a:t>pic.addArcFilled(color,x,y,width,height,startangle,arcangle)</a:t>
            </a:r>
          </a:p>
          <a:p>
            <a:pPr marL="741553" lvl="1" indent="-284353" eaLnBrk="1" hangingPunct="1">
              <a:buFont typeface="Arial" panose="020B0604020202020204" pitchFamily="34" charset="0"/>
              <a:buChar char="–"/>
              <a:defRPr/>
            </a:pPr>
            <a:r>
              <a:rPr lang="en-US" altLang="en-US" sz="2200" kern="1200" dirty="0">
                <a:solidFill>
                  <a:srgbClr val="000000"/>
                </a:solidFill>
                <a:latin typeface="Arial (Body)"/>
                <a:ea typeface="ＭＳ Ｐゴシック" charset="-128"/>
                <a:cs typeface="+mn-cs"/>
              </a:rPr>
              <a:t>Make an arc for arcangle degrees, where startangle is the starting point. 0 = 3 </a:t>
            </a:r>
            <a:r>
              <a:rPr lang="en-US" altLang="en-US" sz="2200" kern="1200" dirty="0" smtClean="0">
                <a:solidFill>
                  <a:srgbClr val="000000"/>
                </a:solidFill>
                <a:latin typeface="Arial (Body)"/>
                <a:ea typeface="ＭＳ Ｐゴシック" charset="-128"/>
                <a:cs typeface="+mn-cs"/>
              </a:rPr>
              <a:t>o</a:t>
            </a:r>
            <a:r>
              <a:rPr lang="fr-FR" altLang="ja-JP" sz="2200" kern="1200" dirty="0" smtClean="0">
                <a:solidFill>
                  <a:srgbClr val="000000"/>
                </a:solidFill>
                <a:latin typeface="Arial (Body)"/>
                <a:ea typeface="ＭＳ Ｐゴシック" charset="-128"/>
                <a:cs typeface="+mn-cs"/>
              </a:rPr>
              <a:t>’</a:t>
            </a:r>
            <a:r>
              <a:rPr lang="en-US" altLang="ja-JP" sz="2200" kern="1200" dirty="0" smtClean="0">
                <a:solidFill>
                  <a:srgbClr val="000000"/>
                </a:solidFill>
                <a:latin typeface="Arial (Body)"/>
                <a:ea typeface="ＭＳ Ｐゴシック" charset="-128"/>
                <a:cs typeface="+mn-cs"/>
              </a:rPr>
              <a:t>clock</a:t>
            </a:r>
            <a:r>
              <a:rPr lang="en-US" altLang="ja-JP" sz="2200" kern="1200" dirty="0">
                <a:solidFill>
                  <a:srgbClr val="000000"/>
                </a:solidFill>
                <a:latin typeface="Arial (Body)"/>
                <a:ea typeface="ＭＳ Ｐゴシック" charset="-128"/>
                <a:cs typeface="+mn-cs"/>
              </a:rPr>
              <a:t>.</a:t>
            </a:r>
          </a:p>
          <a:p>
            <a:pPr lvl="2" eaLnBrk="1" hangingPunct="1">
              <a:defRPr/>
            </a:pPr>
            <a:r>
              <a:rPr lang="en-US" altLang="en-US" sz="2200" kern="1200" dirty="0">
                <a:solidFill>
                  <a:srgbClr val="000000"/>
                </a:solidFill>
                <a:latin typeface="Arial (Body)"/>
                <a:ea typeface="ＭＳ Ｐゴシック" charset="-128"/>
                <a:cs typeface="+mn-cs"/>
              </a:rPr>
              <a:t>Positive arc is counter-clockwise, negative is clockwise</a:t>
            </a:r>
          </a:p>
          <a:p>
            <a:pPr marL="741553" lvl="1" indent="-284353" eaLnBrk="1" hangingPunct="1">
              <a:buFont typeface="Arial" panose="020B0604020202020204" pitchFamily="34" charset="0"/>
              <a:buChar char="–"/>
              <a:defRPr/>
            </a:pPr>
            <a:r>
              <a:rPr lang="en-US" altLang="en-US" sz="2200" kern="1200" dirty="0">
                <a:solidFill>
                  <a:srgbClr val="000000"/>
                </a:solidFill>
                <a:latin typeface="Arial (Body)"/>
                <a:ea typeface="ＭＳ Ｐゴシック" charset="-128"/>
                <a:cs typeface="+mn-cs"/>
              </a:rPr>
              <a:t>Center of the circle is middle of the rectangle (x,y) with given height and width</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Text</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a:spAutoFit/>
          </a:bodyPr>
          <a:lstStyle/>
          <a:p>
            <a:pPr marL="255651" indent="-255651" eaLnBrk="1" hangingPunct="1">
              <a:tabLst/>
              <a:defRPr/>
            </a:pPr>
            <a:r>
              <a:rPr lang="en-US" altLang="en-US" sz="2400" kern="1200" dirty="0">
                <a:solidFill>
                  <a:srgbClr val="000000"/>
                </a:solidFill>
                <a:latin typeface="Arial (Body)"/>
                <a:ea typeface="ＭＳ Ｐゴシック" charset="-128"/>
              </a:rPr>
              <a:t>Text can have style, but only limited.</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Java limits it for cross-platform compatibility.</a:t>
            </a:r>
          </a:p>
          <a:p>
            <a:pPr marL="255651" indent="-255651" eaLnBrk="1" hangingPunct="1">
              <a:tabLst/>
              <a:defRPr/>
            </a:pPr>
            <a:r>
              <a:rPr lang="en-US" altLang="en-US" sz="2400" kern="1200" dirty="0">
                <a:solidFill>
                  <a:srgbClr val="000000"/>
                </a:solidFill>
                <a:latin typeface="Arial (Body)"/>
                <a:ea typeface="ＭＳ Ｐゴシック" charset="-128"/>
              </a:rPr>
              <a:t>pic.addText(color,x,y,string)</a:t>
            </a:r>
          </a:p>
          <a:p>
            <a:pPr marL="255651" indent="-255651" eaLnBrk="1" hangingPunct="1">
              <a:tabLst/>
              <a:defRPr/>
            </a:pPr>
            <a:r>
              <a:rPr lang="en-US" altLang="en-US" sz="2400" kern="1200" dirty="0">
                <a:solidFill>
                  <a:srgbClr val="000000"/>
                </a:solidFill>
                <a:latin typeface="Arial (Body)"/>
                <a:ea typeface="ＭＳ Ｐゴシック" charset="-128"/>
              </a:rPr>
              <a:t>pic.addTextWithStyle(color,x,y,string,style)</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Style is made by makeStyle(font,emph,size)</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Font is sansSerif, serf, or mono</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Emph is italic, bold, or plain.</a:t>
            </a:r>
          </a:p>
          <a:p>
            <a:pPr lvl="2" eaLnBrk="1" hangingPunct="1">
              <a:defRPr/>
            </a:pPr>
            <a:r>
              <a:rPr lang="en-US" altLang="en-US" sz="2400" kern="1200" dirty="0">
                <a:solidFill>
                  <a:srgbClr val="000000"/>
                </a:solidFill>
                <a:latin typeface="Arial (Body)"/>
                <a:ea typeface="ＭＳ Ｐゴシック" charset="-128"/>
                <a:cs typeface="+mn-cs"/>
              </a:rPr>
              <a:t>You can get italic, bold by italic+bold</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Size is a point size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fontAlgn="auto" hangingPunct="1">
              <a:spcAft>
                <a:spcPts val="0"/>
              </a:spcAft>
              <a:buFont typeface="Times New Roman"/>
              <a:buNone/>
              <a:defRPr/>
            </a:pPr>
            <a:r>
              <a:rPr lang="en-US" sz="3400" b="1" kern="1200" dirty="0" smtClean="0">
                <a:solidFill>
                  <a:srgbClr val="007FA3"/>
                </a:solidFill>
                <a:latin typeface="Times New Roman" panose="02020603050405020304" pitchFamily="18" charset="0"/>
                <a:ea typeface="ＭＳ Ｐゴシック" charset="0"/>
                <a:cs typeface="+mj-cs"/>
                <a:sym typeface="Times New Roman"/>
              </a:rPr>
              <a:t>Rectangles: Coloring Lines and Fills</a:t>
            </a:r>
            <a:endParaRPr lang="en-US" sz="3400" b="1" kern="1200" dirty="0">
              <a:solidFill>
                <a:srgbClr val="007FA3"/>
              </a:solidFill>
              <a:latin typeface="Times New Roman" panose="02020603050405020304" pitchFamily="18" charset="0"/>
              <a:ea typeface="ＭＳ Ｐゴシック" charset="0"/>
              <a:cs typeface="+mj-cs"/>
              <a:sym typeface="Times New Roman"/>
            </a:endParaRPr>
          </a:p>
        </p:txBody>
      </p:sp>
      <p:pic>
        <p:nvPicPr>
          <p:cNvPr id="7" name="Picture 6" descr="Computer code has 5 lines. The lines read as follows. Line 1. right angle bracket right angle bracket right angle bracket p i c equals make Picture left parenthesis get Media Path left parenthesis double quote 640 times 480 period j p g double quote right parenthesis right parenthesis. Line 2. right angle bracket right angle bracket right angle bracket p i c period add R e c t Filled left parenthesis orange comma 10 comma 10 comma 100 comma 100 right parenthesis. Line 3. right angle bracket right angle bracket right angle bracket p i c period add R e c t left parenthesis blue comma 200 comma 200 comma 50 comma 50 right parenthesis. Line 4. right angle bracket right angle bracket right angle bracket p i c period show left parenthesis right parenthesis. Line 5. right angle bracket right angle bracket right angle bracket p i c period write To left parenthesis double quote new r e c t s period j p g double quote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593" y="1773238"/>
            <a:ext cx="3416300" cy="2463800"/>
          </a:xfrm>
          <a:prstGeom prst="rect">
            <a:avLst/>
          </a:prstGeom>
        </p:spPr>
      </p:pic>
      <p:pic>
        <p:nvPicPr>
          <p:cNvPr id="128006" name="Picture 6" descr="A diagram illustrates rectangle methods. One large rectangle containing two smaller squares one at the top left which is shaded and at center is outlines 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773238"/>
            <a:ext cx="4038600" cy="3028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type="body" idx="1"/>
          </p:nvPr>
        </p:nvSpPr>
        <p:spPr>
          <a:xfrm>
            <a:off x="457199" y="5186973"/>
            <a:ext cx="6912591" cy="523190"/>
          </a:xfrm>
        </p:spPr>
        <p:txBody>
          <a:bodyPr wrap="square">
            <a:spAutoFit/>
          </a:bodyPr>
          <a:lstStyle/>
          <a:p>
            <a:pPr marL="0" indent="0" eaLnBrk="1" fontAlgn="auto" hangingPunct="1">
              <a:spcBef>
                <a:spcPts val="1500"/>
              </a:spcBef>
              <a:buClr>
                <a:srgbClr val="007FA3"/>
              </a:buClr>
              <a:buSzPct val="100000"/>
              <a:buNone/>
              <a:defRPr/>
            </a:pPr>
            <a:r>
              <a:rPr lang="en-US" sz="2200" kern="1200" dirty="0">
                <a:latin typeface="Arial (Body)"/>
                <a:ea typeface="ＭＳ Ｐゴシック" charset="-128"/>
                <a:cs typeface="+mn-cs"/>
                <a:sym typeface="Arial"/>
              </a:rPr>
              <a:t>writeTo() is polymorphic for both sounds and pictures</a:t>
            </a:r>
            <a:r>
              <a:rPr lang="en-US" sz="2200" kern="1200" dirty="0" smtClean="0">
                <a:latin typeface="Arial (Body)"/>
                <a:ea typeface="ＭＳ Ｐゴシック" charset="-128"/>
                <a:cs typeface="+mn-cs"/>
                <a:sym typeface="Arial"/>
              </a:rPr>
              <a:t>.</a:t>
            </a:r>
            <a:endParaRPr lang="en-US" sz="2200" kern="1200" dirty="0">
              <a:latin typeface="Arial (Body)"/>
              <a:ea typeface="ＭＳ Ｐゴシック" charset="-128"/>
              <a:cs typeface="+mn-cs"/>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anchor="b">
            <a:spAutoFit/>
          </a:bodyPr>
          <a:lstStyle/>
          <a:p>
            <a:pPr eaLnBrk="1" hangingPunct="1">
              <a:buFont typeface="Times New Roman"/>
              <a:buNone/>
              <a:defRPr/>
            </a:pPr>
            <a:r>
              <a:rPr lang="en-US" altLang="en-US" sz="3400" b="1" kern="1200" dirty="0" smtClean="0">
                <a:solidFill>
                  <a:srgbClr val="007FA3"/>
                </a:solidFill>
                <a:latin typeface="Times New Roman" panose="02020603050405020304" pitchFamily="18" charset="0"/>
                <a:ea typeface="ＭＳ Ｐゴシック" charset="-128"/>
                <a:cs typeface="Times New Roman"/>
                <a:sym typeface="Times New Roman"/>
              </a:rPr>
              <a:t>Ovals</a:t>
            </a:r>
            <a:endParaRPr lang="en-US" altLang="en-US" sz="3400" b="1" kern="1200" dirty="0">
              <a:solidFill>
                <a:srgbClr val="007FA3"/>
              </a:solidFill>
              <a:latin typeface="Times New Roman" panose="02020603050405020304" pitchFamily="18" charset="0"/>
              <a:ea typeface="ＭＳ Ｐゴシック" charset="-128"/>
              <a:cs typeface="Times New Roman"/>
              <a:sym typeface="Times New Roman"/>
            </a:endParaRPr>
          </a:p>
        </p:txBody>
      </p:sp>
      <p:pic>
        <p:nvPicPr>
          <p:cNvPr id="7" name="Picture 6" descr="Computer code has 5 lines. The lines read as follows. Line 1. right angle bracket right angle bracket right angle bracket p i c equals Picture left parenthesis get Media Path left parenthesis double quote 640x480 period j p g double quote right parenthesis right parenthesis. Line 2. right angle bracket right angle bracket right angle bracket p i c period add Oval left parenthesis green comma 200 comma 200 comma 50 comma 50 right parenthesis. Line 3. right angle bracket right angle bracket right angle bracket p i c period add Oval Filled left parenthesis magenta comma 10 comma 10 comma 100 comma 100 right parenthesis. Line 4. right angle bracket right angle bracket right angle bracket p i c period show left parenthesis right parenthesis. Line 5. right angle bracket right angle bracket right angle bracket p i c period write To left parenthesis double quote ovals period j p g double quote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73238"/>
            <a:ext cx="3606800" cy="2540000"/>
          </a:xfrm>
          <a:prstGeom prst="rect">
            <a:avLst/>
          </a:prstGeom>
        </p:spPr>
      </p:pic>
      <p:pic>
        <p:nvPicPr>
          <p:cNvPr id="129029" name="Picture 6" descr="A diagram illustrates oval methods, one large rectangle containing two small circles, one at the top left corner is shaded and one at the center is outlined 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773238"/>
            <a:ext cx="4038600" cy="3028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Sketchpad</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5519057" cy="3662511"/>
          </a:xfrm>
        </p:spPr>
        <p:txBody>
          <a:bodyPr wrap="square">
            <a:spAutoFit/>
          </a:bodyPr>
          <a:lstStyle/>
          <a:p>
            <a:pPr marL="255651" indent="-255651" eaLnBrk="1" hangingPunct="1">
              <a:tabLst/>
              <a:defRPr/>
            </a:pPr>
            <a:r>
              <a:rPr lang="en-US" altLang="en-US" sz="2200" kern="1200" dirty="0">
                <a:solidFill>
                  <a:srgbClr val="000000"/>
                </a:solidFill>
                <a:latin typeface="Arial (Body)"/>
                <a:ea typeface="ＭＳ Ｐゴシック" charset="-128"/>
              </a:rPr>
              <a:t>First object-oriented drawing program</a:t>
            </a:r>
          </a:p>
          <a:p>
            <a:pPr marL="255651" indent="-255651" eaLnBrk="1" hangingPunct="1">
              <a:tabLst/>
              <a:defRPr/>
            </a:pPr>
            <a:r>
              <a:rPr lang="en-US" altLang="en-US" sz="2200" kern="1200" dirty="0">
                <a:solidFill>
                  <a:srgbClr val="000000"/>
                </a:solidFill>
                <a:latin typeface="Arial (Body)"/>
                <a:ea typeface="ＭＳ Ｐゴシック" charset="-128"/>
              </a:rPr>
              <a:t>Master and instance drawings</a:t>
            </a:r>
          </a:p>
          <a:p>
            <a:pPr marL="741553" lvl="1" indent="-284353" eaLnBrk="1" hangingPunct="1">
              <a:buFont typeface="Arial" panose="020B0604020202020204" pitchFamily="34" charset="0"/>
              <a:buChar char="–"/>
              <a:defRPr/>
            </a:pPr>
            <a:r>
              <a:rPr lang="en-US" altLang="en-US" sz="2200" kern="1200" dirty="0">
                <a:solidFill>
                  <a:srgbClr val="000000"/>
                </a:solidFill>
                <a:latin typeface="Arial (Body)"/>
                <a:ea typeface="ＭＳ Ｐゴシック" charset="-128"/>
                <a:cs typeface="+mn-cs"/>
              </a:rPr>
              <a:t>Draw a house</a:t>
            </a:r>
          </a:p>
          <a:p>
            <a:pPr marL="741553" lvl="1" indent="-284353" eaLnBrk="1" hangingPunct="1">
              <a:buFont typeface="Arial" panose="020B0604020202020204" pitchFamily="34" charset="0"/>
              <a:buChar char="–"/>
              <a:defRPr/>
            </a:pPr>
            <a:r>
              <a:rPr lang="en-US" altLang="en-US" sz="2200" kern="1200" dirty="0">
                <a:solidFill>
                  <a:srgbClr val="000000"/>
                </a:solidFill>
                <a:latin typeface="Arial (Body)"/>
                <a:ea typeface="ＭＳ Ｐゴシック" charset="-128"/>
                <a:cs typeface="+mn-cs"/>
              </a:rPr>
              <a:t>Make an instance</a:t>
            </a:r>
          </a:p>
          <a:p>
            <a:pPr marL="741553" lvl="1" indent="-284353" eaLnBrk="1" hangingPunct="1">
              <a:buFont typeface="Arial" panose="020B0604020202020204" pitchFamily="34" charset="0"/>
              <a:buChar char="–"/>
              <a:defRPr/>
            </a:pPr>
            <a:r>
              <a:rPr lang="en-US" altLang="en-US" sz="2200" kern="1200" dirty="0">
                <a:solidFill>
                  <a:srgbClr val="000000"/>
                </a:solidFill>
                <a:latin typeface="Arial (Body)"/>
                <a:ea typeface="ＭＳ Ｐゴシック" charset="-128"/>
                <a:cs typeface="+mn-cs"/>
              </a:rPr>
              <a:t>Add a chimney to the master</a:t>
            </a:r>
          </a:p>
          <a:p>
            <a:pPr marL="741553" lvl="1" indent="-284353" eaLnBrk="1" hangingPunct="1">
              <a:buFont typeface="Arial" panose="020B0604020202020204" pitchFamily="34" charset="0"/>
              <a:buChar char="–"/>
              <a:defRPr/>
            </a:pPr>
            <a:r>
              <a:rPr lang="en-US" altLang="en-US" sz="2200" kern="1200" dirty="0">
                <a:solidFill>
                  <a:srgbClr val="000000"/>
                </a:solidFill>
                <a:latin typeface="Arial (Body)"/>
                <a:ea typeface="ＭＳ Ｐゴシック" charset="-128"/>
                <a:cs typeface="+mn-cs"/>
              </a:rPr>
              <a:t>Poof! The instance grows a chimney</a:t>
            </a:r>
          </a:p>
          <a:p>
            <a:pPr marL="255651" indent="-255651" eaLnBrk="1" hangingPunct="1">
              <a:tabLst/>
              <a:defRPr/>
            </a:pPr>
            <a:r>
              <a:rPr lang="en-US" altLang="en-US" sz="2200" kern="1200" dirty="0">
                <a:solidFill>
                  <a:srgbClr val="000000"/>
                </a:solidFill>
                <a:latin typeface="Arial (Body)"/>
                <a:ea typeface="ＭＳ Ｐゴシック" charset="-128"/>
              </a:rPr>
              <a:t>Other interesting features</a:t>
            </a:r>
          </a:p>
          <a:p>
            <a:pPr marL="741553" lvl="1" indent="-284353" eaLnBrk="1" hangingPunct="1">
              <a:buFont typeface="Arial" panose="020B0604020202020204" pitchFamily="34" charset="0"/>
              <a:buChar char="–"/>
              <a:defRPr/>
            </a:pPr>
            <a:r>
              <a:rPr lang="en-US" altLang="en-US" sz="2200" kern="1200" dirty="0">
                <a:solidFill>
                  <a:srgbClr val="000000"/>
                </a:solidFill>
                <a:latin typeface="Arial (Body)"/>
                <a:ea typeface="ＭＳ Ｐゴシック" charset="-128"/>
                <a:cs typeface="+mn-cs"/>
              </a:rPr>
              <a:t> </a:t>
            </a:r>
          </a:p>
        </p:txBody>
      </p:sp>
      <p:graphicFrame>
        <p:nvGraphicFramePr>
          <p:cNvPr id="6" name="Object 5" descr="1 over 3"/>
          <p:cNvGraphicFramePr>
            <a:graphicFrameLocks noChangeAspect="1"/>
          </p:cNvGraphicFramePr>
          <p:nvPr>
            <p:extLst>
              <p:ext uri="{D42A27DB-BD31-4B8C-83A1-F6EECF244321}">
                <p14:modId xmlns:p14="http://schemas.microsoft.com/office/powerpoint/2010/main" val="3007190331"/>
              </p:ext>
            </p:extLst>
          </p:nvPr>
        </p:nvGraphicFramePr>
        <p:xfrm>
          <a:off x="1254710" y="4708419"/>
          <a:ext cx="233778" cy="603923"/>
        </p:xfrm>
        <a:graphic>
          <a:graphicData uri="http://schemas.openxmlformats.org/presentationml/2006/ole">
            <mc:AlternateContent xmlns:mc="http://schemas.openxmlformats.org/markup-compatibility/2006">
              <mc:Choice xmlns:v="urn:schemas-microsoft-com:vml" Requires="v">
                <p:oleObj spid="_x0000_s2078" name="Equation" r:id="rId3" imgW="152280" imgH="393480" progId="Equation.DSMT4">
                  <p:embed/>
                </p:oleObj>
              </mc:Choice>
              <mc:Fallback>
                <p:oleObj name="Equation" r:id="rId3" imgW="152280" imgH="393480" progId="Equation.DSMT4">
                  <p:embed/>
                  <p:pic>
                    <p:nvPicPr>
                      <p:cNvPr id="0" name=""/>
                      <p:cNvPicPr/>
                      <p:nvPr/>
                    </p:nvPicPr>
                    <p:blipFill>
                      <a:blip r:embed="rId4"/>
                      <a:stretch>
                        <a:fillRect/>
                      </a:stretch>
                    </p:blipFill>
                    <p:spPr>
                      <a:xfrm>
                        <a:off x="1254710" y="4708419"/>
                        <a:ext cx="233778" cy="603923"/>
                      </a:xfrm>
                      <a:prstGeom prst="rect">
                        <a:avLst/>
                      </a:prstGeom>
                    </p:spPr>
                  </p:pic>
                </p:oleObj>
              </mc:Fallback>
            </mc:AlternateContent>
          </a:graphicData>
        </a:graphic>
      </p:graphicFrame>
      <p:sp>
        <p:nvSpPr>
          <p:cNvPr id="5" name="Text Placeholder 4"/>
          <p:cNvSpPr>
            <a:spLocks noGrp="1"/>
          </p:cNvSpPr>
          <p:nvPr>
            <p:ph type="body" idx="2"/>
          </p:nvPr>
        </p:nvSpPr>
        <p:spPr>
          <a:xfrm>
            <a:off x="457200" y="4729845"/>
            <a:ext cx="5519057" cy="1356633"/>
          </a:xfrm>
        </p:spPr>
        <p:txBody>
          <a:bodyPr/>
          <a:lstStyle/>
          <a:p>
            <a:pPr marL="741363" lvl="1" indent="238125" eaLnBrk="1" hangingPunct="1">
              <a:buNone/>
              <a:defRPr/>
            </a:pPr>
            <a:r>
              <a:rPr lang="en-US" altLang="en-US" sz="2200" kern="1200" dirty="0">
                <a:solidFill>
                  <a:srgbClr val="000000"/>
                </a:solidFill>
                <a:latin typeface="Arial (Body)"/>
                <a:ea typeface="ＭＳ Ｐゴシック" charset="-128"/>
              </a:rPr>
              <a:t>Mile Square Canvas</a:t>
            </a:r>
          </a:p>
          <a:p>
            <a:pPr marL="741553" lvl="1" indent="-284353" eaLnBrk="1" hangingPunct="1">
              <a:buFont typeface="Arial" panose="020B0604020202020204" pitchFamily="34" charset="0"/>
              <a:buChar char="–"/>
              <a:defRPr/>
            </a:pPr>
            <a:r>
              <a:rPr lang="en-US" altLang="en-US" sz="2200" kern="1200" dirty="0">
                <a:solidFill>
                  <a:srgbClr val="000000"/>
                </a:solidFill>
                <a:latin typeface="Arial (Body)"/>
                <a:ea typeface="ＭＳ Ｐゴシック" charset="-128"/>
              </a:rPr>
              <a:t>Invention of “rubber band” lines</a:t>
            </a:r>
          </a:p>
          <a:p>
            <a:pPr marL="741553" lvl="1" indent="-284353" eaLnBrk="1" hangingPunct="1">
              <a:buFont typeface="Arial" panose="020B0604020202020204" pitchFamily="34" charset="0"/>
              <a:buChar char="–"/>
              <a:defRPr/>
            </a:pPr>
            <a:r>
              <a:rPr lang="en-US" altLang="en-US" sz="2200" kern="1200" dirty="0">
                <a:solidFill>
                  <a:srgbClr val="000000"/>
                </a:solidFill>
                <a:latin typeface="Arial (Body)"/>
                <a:ea typeface="ＭＳ Ｐゴシック" charset="-128"/>
              </a:rPr>
              <a:t>Simple </a:t>
            </a:r>
            <a:r>
              <a:rPr lang="en-US" altLang="en-US" sz="2200" kern="1200" dirty="0" smtClean="0">
                <a:solidFill>
                  <a:srgbClr val="000000"/>
                </a:solidFill>
                <a:latin typeface="Arial (Body)"/>
                <a:ea typeface="ＭＳ Ｐゴシック" charset="-128"/>
              </a:rPr>
              <a:t>animations</a:t>
            </a:r>
            <a:endParaRPr lang="en-US" altLang="en-US" sz="2200" kern="1200" dirty="0">
              <a:solidFill>
                <a:srgbClr val="000000"/>
              </a:solidFill>
              <a:latin typeface="Arial (Body)"/>
              <a:ea typeface="ＭＳ Ｐゴシック" charset="-128"/>
            </a:endParaRPr>
          </a:p>
        </p:txBody>
      </p:sp>
      <p:pic>
        <p:nvPicPr>
          <p:cNvPr id="4" name="Picture 3" descr="Illustration of master and instance drawings. A house model is depicted by placing a triangle on top of a rectangle, an instance is made. Then second set, a small rectangle is placed along the vertex of the triangle depicting a chimney."/>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9643" y="1773238"/>
            <a:ext cx="2209658" cy="4140202"/>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anchor="b">
            <a:spAutoFit/>
          </a:bodyPr>
          <a:lstStyle/>
          <a:p>
            <a:pPr eaLnBrk="1" hangingPunct="1">
              <a:buFont typeface="Times New Roman"/>
              <a:buNone/>
              <a:defRPr/>
            </a:pPr>
            <a:r>
              <a:rPr lang="en-US" altLang="en-US" sz="3400" b="1" kern="1200" dirty="0" smtClean="0">
                <a:solidFill>
                  <a:srgbClr val="007FA3"/>
                </a:solidFill>
                <a:latin typeface="Times New Roman" panose="02020603050405020304" pitchFamily="18" charset="0"/>
                <a:ea typeface="ＭＳ Ｐゴシック" charset="-128"/>
                <a:cs typeface="Times New Roman"/>
                <a:sym typeface="Times New Roman"/>
              </a:rPr>
              <a:t>Arcs and Colored Lines</a:t>
            </a:r>
            <a:endParaRPr lang="en-US" altLang="en-US" sz="3400" b="1" kern="1200" dirty="0">
              <a:solidFill>
                <a:srgbClr val="007FA3"/>
              </a:solidFill>
              <a:latin typeface="Times New Roman" panose="02020603050405020304" pitchFamily="18" charset="0"/>
              <a:ea typeface="ＭＳ Ｐゴシック" charset="-128"/>
              <a:cs typeface="Times New Roman"/>
              <a:sym typeface="Times New Roman"/>
            </a:endParaRPr>
          </a:p>
        </p:txBody>
      </p:sp>
      <p:pic>
        <p:nvPicPr>
          <p:cNvPr id="7" name="Picture 6" descr="Computer code has 8 lines. The lines read as follows. Line 1. right angle bracket right angle bracket right angle bracket p i c equals make Picture left parenthesis get Media Path left parenthesis double quote 640 times 480 period j p g double quote right parenthesis right parenthesis. Line 2. right angle bracket right angle bracket right angle bracket p i c period add Arc left parenthesis red comma 10 comma 10 comma 100 comma 100 comma 5 comma 45 right parenthesis. Line 3. right angle bracket right angle bracket right angle bracket p i c period show left parenthesis right parenthesis. Line 4. right angle bracket right angle bracket right angle bracket p i c period add Arc Filled left parenthesis green comma 200 comma 100 comma 200 comma 100 comma 1 comma 90 right parenthesis. Line 5. right angle bracket right angle bracket right angle bracket p i c period repaint left parenthesis right parenthesis. Line 6. right angle bracket right angle bracket right angle bracket p i c period add Line left parenthesis blue comma 400 comma 400 comma 600 comma 400 right parenthesis. Line 7. right angle bracket right angle bracket right angle bracket p i c period repaint left parenthesis right parenthesis. Line 8. right angle bracket right angle bracket right angle bracket p i c period write To left parenthesis double quote arcs dash lines period j p g double quote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8" y="1773238"/>
            <a:ext cx="3822700" cy="2908300"/>
          </a:xfrm>
          <a:prstGeom prst="rect">
            <a:avLst/>
          </a:prstGeom>
        </p:spPr>
      </p:pic>
      <p:pic>
        <p:nvPicPr>
          <p:cNvPr id="130053" name="Picture 6" descr="A diagram illustrates some examples of arc methods, displays a rectangle containing an arc at the top left of the rectangle, arc shaded and a line at the right bottom of the rect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773238"/>
            <a:ext cx="4038600" cy="3028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anchor="b">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Text Examples</a:t>
            </a:r>
            <a:endParaRPr lang="en-US" altLang="en-US" kern="1200" dirty="0">
              <a:latin typeface="Times New Roman" panose="02020603050405020304" pitchFamily="18" charset="0"/>
              <a:ea typeface="ＭＳ Ｐゴシック" charset="-128"/>
            </a:endParaRPr>
          </a:p>
        </p:txBody>
      </p:sp>
      <p:pic>
        <p:nvPicPr>
          <p:cNvPr id="5" name="Picture 4" descr="Computer code has 5 lines. The lines read as follows. Line 1. right angle bracket right angle bracket right angle bracket p i c equals make Picture left parenthesis get Media Path left parenthesis double quote 640 times 480 period j p g double quote right parenthesis right parenthesis. Line 2. right angle bracket right angle bracket right angle bracket p i c period add Text left parenthesis red comma 10 comma 100 comma double quote This is a red string exclamation point double quote right parenthesis. Line 3. right angle bracket right angle bracket right angle bracket p i c period add Text With Style left parenthesis green comma 10 comma 200 comma double quote This is a bold comma italic comma green comma large string double quote comma make Style left parenthesis sans Serif comma bold plus italic comma 18 right parenthesis right parenthesis. Line 4. right angle bracket right angle bracket right angle bracket p i c period add Text With Style left parenthesis blue comma 10 comma 300 comma double quote This is a blue comma larger comma italic dash only comma serif string double quote comma make Style left parenthesis serif comma italic comma 24 right parenthesis right parenthesis. Line 5. right angle bracket right angle bracket right angle bracket p i c period write To left parenthesis double quote text period j p g double quote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8" y="1773238"/>
            <a:ext cx="3505200" cy="3479800"/>
          </a:xfrm>
          <a:prstGeom prst="rect">
            <a:avLst/>
          </a:prstGeom>
        </p:spPr>
      </p:pic>
      <p:pic>
        <p:nvPicPr>
          <p:cNvPr id="132100" name="Picture 7" descr="Diagram illustrates some examples of text methods including the font sizes style and col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773238"/>
            <a:ext cx="4038600" cy="3028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buFont typeface="Times New Roman"/>
              <a:buNone/>
              <a:defRPr/>
            </a:pPr>
            <a:r>
              <a:rPr lang="en-US" altLang="en-US" sz="3400" b="1" kern="1200" dirty="0" smtClean="0">
                <a:solidFill>
                  <a:srgbClr val="007FA3"/>
                </a:solidFill>
                <a:latin typeface="Times New Roman" panose="02020603050405020304" pitchFamily="18" charset="0"/>
                <a:ea typeface="ＭＳ Ｐゴシック" charset="-128"/>
                <a:cs typeface="Times New Roman"/>
                <a:sym typeface="Times New Roman"/>
              </a:rPr>
              <a:t>Sunset Using Methods</a:t>
            </a:r>
            <a:endParaRPr lang="en-US" altLang="en-US" sz="3400" b="1" kern="1200" dirty="0">
              <a:solidFill>
                <a:srgbClr val="007FA3"/>
              </a:solidFill>
              <a:latin typeface="Times New Roman" panose="02020603050405020304" pitchFamily="18" charset="0"/>
              <a:ea typeface="ＭＳ Ｐゴシック" charset="-128"/>
              <a:cs typeface="Times New Roman"/>
              <a:sym typeface="Times New Roman"/>
            </a:endParaRPr>
          </a:p>
        </p:txBody>
      </p:sp>
      <p:sp>
        <p:nvSpPr>
          <p:cNvPr id="3" name="Content Placeholder 2"/>
          <p:cNvSpPr>
            <a:spLocks noGrp="1"/>
          </p:cNvSpPr>
          <p:nvPr>
            <p:ph type="body" idx="1"/>
          </p:nvPr>
        </p:nvSpPr>
        <p:spPr>
          <a:xfrm>
            <a:off x="457200" y="1600200"/>
            <a:ext cx="3541594" cy="1292631"/>
          </a:xfrm>
        </p:spPr>
        <p:txBody>
          <a:bodyPr wrap="square">
            <a:spAutoFit/>
          </a:bodyPr>
          <a:lstStyle/>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ＭＳ Ｐゴシック" charset="-128"/>
                <a:sym typeface="Arial"/>
              </a:rPr>
              <a:t>Any of our older functions will work just fine with methods</a:t>
            </a:r>
            <a:r>
              <a:rPr lang="en-US" altLang="en-US" sz="2400" kern="1200" dirty="0" smtClean="0">
                <a:latin typeface="Arial (Body)"/>
                <a:ea typeface="ＭＳ Ｐゴシック" charset="-128"/>
                <a:sym typeface="Arial"/>
              </a:rPr>
              <a:t>.</a:t>
            </a:r>
            <a:endParaRPr lang="en-US" altLang="en-US" sz="2400" kern="1200" dirty="0">
              <a:latin typeface="Arial (Body)"/>
              <a:ea typeface="ＭＳ Ｐゴシック" charset="-128"/>
              <a:sym typeface="Arial"/>
            </a:endParaRPr>
          </a:p>
        </p:txBody>
      </p:sp>
      <p:pic>
        <p:nvPicPr>
          <p:cNvPr id="7" name="Picture 6" descr="Computer code has 4 lines. The lines read as follows. Line 1. d e f make Sunset left parenthesis self right parenthesis colon. Line 2. for p in get Pixels left parenthesis self right parenthesis colon. Line 3, indented once p period set Blue left parenthesis i n t left parenthesis p period get Blue left parenthesis right parenthesis asterisk 0 period 7 right parenthesis right parenthesis. Line 4, indented once. p period set Green left parenthesis i n t left parenthesis p period get Green left parenthesis right parenthesis asterisk 0 period 7 right parenthesis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97" y="3112595"/>
            <a:ext cx="3175000" cy="1092200"/>
          </a:xfrm>
          <a:prstGeom prst="rect">
            <a:avLst/>
          </a:prstGeom>
        </p:spPr>
      </p:pic>
      <p:pic>
        <p:nvPicPr>
          <p:cNvPr id="134150" name="Picture 6" descr="A photo of a beach landsca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773238"/>
            <a:ext cx="4038600"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Backwards Using Methods</a:t>
            </a:r>
            <a:endParaRPr lang="en-US" altLang="en-US" kern="1200" dirty="0">
              <a:latin typeface="Times New Roman" panose="02020603050405020304" pitchFamily="18" charset="0"/>
              <a:ea typeface="ＭＳ Ｐゴシック" charset="-128"/>
            </a:endParaRPr>
          </a:p>
        </p:txBody>
      </p:sp>
      <p:sp>
        <p:nvSpPr>
          <p:cNvPr id="4" name="Text Placeholder 3"/>
          <p:cNvSpPr>
            <a:spLocks noGrp="1"/>
          </p:cNvSpPr>
          <p:nvPr>
            <p:ph type="body" idx="1"/>
          </p:nvPr>
        </p:nvSpPr>
        <p:spPr>
          <a:xfrm>
            <a:off x="457200" y="1600200"/>
            <a:ext cx="8229600" cy="553968"/>
          </a:xfrm>
        </p:spPr>
        <p:txBody>
          <a:bodyPr wrap="square">
            <a:spAutoFit/>
          </a:bodyPr>
          <a:lstStyle/>
          <a:p>
            <a:pPr marL="0" indent="0" eaLnBrk="1" fontAlgn="auto" hangingPunct="1">
              <a:buNone/>
              <a:defRPr/>
            </a:pPr>
            <a:r>
              <a:rPr lang="en-US" sz="2400" kern="1200" dirty="0">
                <a:solidFill>
                  <a:srgbClr val="000000"/>
                </a:solidFill>
                <a:latin typeface="Arial (Body)"/>
                <a:ea typeface="ＭＳ Ｐゴシック" charset="-128"/>
                <a:cs typeface="+mn-cs"/>
              </a:rPr>
              <a:t>To get the sample object, </a:t>
            </a:r>
            <a:r>
              <a:rPr lang="en-US" sz="2400" b="1" kern="1200" dirty="0">
                <a:solidFill>
                  <a:srgbClr val="000000"/>
                </a:solidFill>
                <a:latin typeface="Arial (Body)"/>
                <a:ea typeface="ＭＳ Ｐゴシック" charset="-128"/>
                <a:cs typeface="+mn-cs"/>
              </a:rPr>
              <a:t>snd.getSampleObjectAt(index</a:t>
            </a:r>
            <a:r>
              <a:rPr lang="en-US" sz="2400" b="1" kern="1200" dirty="0" smtClean="0">
                <a:solidFill>
                  <a:srgbClr val="000000"/>
                </a:solidFill>
                <a:latin typeface="Arial (Body)"/>
                <a:ea typeface="ＭＳ Ｐゴシック" charset="-128"/>
                <a:cs typeface="+mn-cs"/>
              </a:rPr>
              <a:t>)</a:t>
            </a:r>
            <a:endParaRPr lang="en-US" sz="2400" b="1" kern="1200" dirty="0">
              <a:solidFill>
                <a:srgbClr val="000000"/>
              </a:solidFill>
              <a:latin typeface="Arial (Body)"/>
              <a:ea typeface="ＭＳ Ｐゴシック" charset="-128"/>
              <a:cs typeface="+mn-cs"/>
            </a:endParaRPr>
          </a:p>
        </p:txBody>
      </p:sp>
      <p:pic>
        <p:nvPicPr>
          <p:cNvPr id="6" name="Picture 5" descr="Computer code has 8 lines. The lines read as follows. Line 1. d e f backwards left parenthesis file name right parenthesis colon. Line 2. source equals make Sound left parenthesis file name right parenthesis. Line 3. target equals make Sound left parenthesis file name right parenthesis. Line 4. source Index equals source period get Length left parenthesis right parenthesis. Line 5. for target Index in range left parenthesis 1 comma target period get Length left parenthesis right parenthesis plus 1 right parenthesis colon. Line 6. hash The method is set Sample value comma not get Sample Value At source Value equals source period get Sample Value comma not get Sample Value left parenthesis Source Index right parenthesis. Line 7. hash The method is set Sample Value comma not set Sample Value At target period set Sample Value comma left parenthesis target Index comma source value right parenthesis. Line 8. source Index equals source Index minus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8" y="2338280"/>
            <a:ext cx="6320643" cy="3930688"/>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spcBef>
                <a:spcPct val="0"/>
              </a:spcBef>
              <a:buClrTx/>
              <a:defRPr/>
            </a:pPr>
            <a:r>
              <a:rPr lang="en-US" altLang="en-US" kern="1200" dirty="0" smtClean="0">
                <a:latin typeface="Times New Roman" panose="02020603050405020304" pitchFamily="18" charset="0"/>
                <a:ea typeface="ＭＳ Ｐゴシック" charset="-128"/>
              </a:rPr>
              <a:t>Subclass Picture and Sound</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2300600"/>
          </a:xfrm>
        </p:spPr>
        <p:txBody>
          <a:bodyPr>
            <a:spAutoFit/>
          </a:bodyPr>
          <a:lstStyle/>
          <a:p>
            <a:pPr marL="255651" indent="-255651">
              <a:tabLst/>
              <a:defRPr/>
            </a:pPr>
            <a:r>
              <a:rPr lang="en-US" altLang="en-US" sz="2400" kern="1200" dirty="0">
                <a:solidFill>
                  <a:srgbClr val="000000"/>
                </a:solidFill>
                <a:latin typeface="Arial (Body)"/>
                <a:ea typeface="ＭＳ Ｐゴシック" charset="-128"/>
              </a:rPr>
              <a:t>If we want to make our own methods on Picture and Sound, we have to subclass them.</a:t>
            </a:r>
          </a:p>
          <a:p>
            <a:pPr marL="255651" indent="-255651">
              <a:tabLst/>
              <a:defRPr/>
            </a:pPr>
            <a:r>
              <a:rPr lang="en-US" altLang="en-US" sz="2400" kern="1200" dirty="0">
                <a:solidFill>
                  <a:srgbClr val="000000"/>
                </a:solidFill>
                <a:latin typeface="Arial (Body)"/>
                <a:ea typeface="ＭＳ Ｐゴシック" charset="-128"/>
              </a:rPr>
              <a:t>The new subclass will know everything from the Parent class.</a:t>
            </a:r>
          </a:p>
          <a:p>
            <a:pPr marL="741553" lvl="1" indent="-284353">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But we can teach it new methods</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anchor="b">
            <a:spAutoFit/>
          </a:bodyPr>
          <a:lstStyle/>
          <a:p>
            <a:pPr>
              <a:spcBef>
                <a:spcPct val="0"/>
              </a:spcBef>
              <a:buClrTx/>
              <a:defRPr/>
            </a:pPr>
            <a:r>
              <a:rPr lang="en-US" altLang="en-US" kern="1200" dirty="0" smtClean="0">
                <a:latin typeface="Times New Roman" panose="02020603050405020304" pitchFamily="18" charset="0"/>
                <a:ea typeface="ＭＳ Ｐゴシック" charset="-128"/>
              </a:rPr>
              <a:t>Making Sunset a Method</a:t>
            </a:r>
            <a:endParaRPr lang="en-US" altLang="en-US" kern="1200" dirty="0">
              <a:latin typeface="Times New Roman" panose="02020603050405020304" pitchFamily="18" charset="0"/>
              <a:ea typeface="ＭＳ Ｐゴシック" charset="-128"/>
            </a:endParaRPr>
          </a:p>
        </p:txBody>
      </p:sp>
      <p:pic>
        <p:nvPicPr>
          <p:cNvPr id="8" name="Picture 7" descr="Computer code has 5 lines. The lines read as follows. Line 1. class My Picture left parenthesis Picture right parenthesis colon. Line 2, indented once. d e f make Sunset left parenthesis self right parenthesis colon. Line 3, indented twice. for p in get Pixels left parenthesis self right parenthesis colon. Line 4, indented 3 times. p period set Blue left parenthesis i n t left parenthesis p period get Blue left parenthesis right parenthesis asterisk 0 period 7 right parenthesis right parenthesis. Line 5, indented 3 times. p period set Green left parenthesis i n t left parenthesis p period get Green left parenthesis right parenthesis asterisk 0 period 7 right parenthesis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8" y="1803400"/>
            <a:ext cx="5346700" cy="2184400"/>
          </a:xfrm>
          <a:prstGeom prst="rect">
            <a:avLst/>
          </a:prstGeom>
        </p:spPr>
      </p:pic>
      <p:pic>
        <p:nvPicPr>
          <p:cNvPr id="9" name="Picture 8" descr="Computer code has 4 lines. The lines read as follows. Line 1. right angle bracket right angle bracket right angle bracket p i c t equals My Picture left parenthesis get Media Path left parenthesis double quote beach period j p g double quote right parenthesis right parenthesis. Line 2. right angle bracket right angle bracket right angle bracket p i c t period explore left parenthesis right parenthesis. Line 3. right angle bracket right angle bracket right angle bracket p i c t period make Sunset left parenthesis right parenthesis. Line 4. right angle bracket right angle bracket right angle bracket p i c t period explore left parenthesis right parenthes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38" y="4478550"/>
            <a:ext cx="4940300" cy="1066800"/>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anchor="b">
            <a:spAutoFit/>
          </a:bodyPr>
          <a:lstStyle/>
          <a:p>
            <a:pPr>
              <a:spcBef>
                <a:spcPct val="0"/>
              </a:spcBef>
              <a:buClrTx/>
              <a:defRPr/>
            </a:pPr>
            <a:r>
              <a:rPr lang="en-US" altLang="en-US" kern="1200" dirty="0" smtClean="0">
                <a:latin typeface="Times New Roman" panose="02020603050405020304" pitchFamily="18" charset="0"/>
                <a:ea typeface="ＭＳ Ｐゴシック" charset="-128"/>
              </a:rPr>
              <a:t>Making Reverse a Method</a:t>
            </a:r>
            <a:endParaRPr lang="en-US" altLang="en-US" kern="1200" dirty="0">
              <a:latin typeface="Times New Roman" panose="02020603050405020304" pitchFamily="18" charset="0"/>
              <a:ea typeface="ＭＳ Ｐゴシック" charset="-128"/>
            </a:endParaRPr>
          </a:p>
        </p:txBody>
      </p:sp>
      <p:pic>
        <p:nvPicPr>
          <p:cNvPr id="8" name="Picture 7" descr="Computer code has 9 lines. The lines read as follows. Line 1. class My Sound left parenthesis Sound right parenthesis colon. Line 2, indented once. d e f reverse left parenthesis self right parenthesis colon. Line 3, indented twice. target equals Sound left parenthesis self period get Length left parenthesis right parenthesis right parenthesis. Line 4, indented twice. source Index equals self period get Length left parenthesis right parenthesis minus 1. Line 5, indented twice. for target Index in range left parenthesis 0 comma target period get Length left parenthesis right parenthesis right parenthesis colon. Line 6, indented 3 times. source Value equals self period get Sample Value At left parenthesis source Index right parenthesis. Line 7, indented 3 times. target period set Sample Value At left parenthesis target Index comma source Value right parenthesis. Line 8, indented 3 times. source Index equals source Index minus 1. Line 9, indented twice. return targe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8" y="1650406"/>
            <a:ext cx="6591300" cy="3530600"/>
          </a:xfrm>
          <a:prstGeom prst="rect">
            <a:avLst/>
          </a:prstGeom>
        </p:spPr>
      </p:pic>
      <p:pic>
        <p:nvPicPr>
          <p:cNvPr id="9" name="Picture 8" descr="Computer code has 4 lines. The lines read as follows. Line 1. right angle bracket right angle bracket right angle bracket sound equals My Sound left parenthesis get Media Path left parenthesis double quote always period w a v double quote right parenthesis right parenthesis. Line 2. right angle bracket right angle bracket right angle bracket sound period explore left parenthesis right parenthesis. Line 3. right angle bracket right angle bracket right angle bracket target equals sound period reverse left parenthesis right parenthesis. Line 4. right angle bracket right angle bracket right angle bracket target period explore left parenthesis right parenthes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38" y="5355577"/>
            <a:ext cx="4800600" cy="977900"/>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Why Objects?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4447341"/>
          </a:xfrm>
        </p:spPr>
        <p:txBody>
          <a:bodyPr>
            <a:spAutoFit/>
          </a:bodyPr>
          <a:lstStyle/>
          <a:p>
            <a:pPr marL="255651" indent="-255651" eaLnBrk="1" hangingPunct="1">
              <a:tabLst/>
              <a:defRPr/>
            </a:pPr>
            <a:r>
              <a:rPr lang="en-US" altLang="en-US" sz="2200" kern="1200" dirty="0">
                <a:solidFill>
                  <a:srgbClr val="000000"/>
                </a:solidFill>
                <a:latin typeface="Arial (Body)"/>
                <a:ea typeface="ＭＳ Ｐゴシック" charset="-128"/>
              </a:rPr>
              <a:t>An important role for objects is to reduce the number of names that you have to remember.</a:t>
            </a:r>
          </a:p>
          <a:p>
            <a:pPr marL="741553" lvl="1" indent="-284353" eaLnBrk="1" hangingPunct="1">
              <a:buFont typeface="Arial" panose="020B0604020202020204" pitchFamily="34" charset="0"/>
              <a:buChar char="–"/>
              <a:defRPr/>
            </a:pPr>
            <a:r>
              <a:rPr lang="en-US" altLang="en-US" sz="2200" kern="1200" dirty="0">
                <a:solidFill>
                  <a:srgbClr val="000000"/>
                </a:solidFill>
                <a:latin typeface="Arial (Body)"/>
                <a:ea typeface="ＭＳ Ｐゴシック" charset="-128"/>
                <a:cs typeface="+mn-cs"/>
              </a:rPr>
              <a:t>writeSoundTo() and writePictureTo() </a:t>
            </a:r>
            <a:r>
              <a:rPr lang="en-US" altLang="en-US" sz="2200" kern="1200" dirty="0" smtClean="0">
                <a:solidFill>
                  <a:srgbClr val="000000"/>
                </a:solidFill>
                <a:latin typeface="Arial (Body)"/>
                <a:ea typeface="ＭＳ Ｐゴシック" charset="-128"/>
                <a:cs typeface="+mn-cs"/>
              </a:rPr>
              <a:t>vs. sound.writeTo</a:t>
            </a:r>
            <a:r>
              <a:rPr lang="en-US" altLang="en-US" sz="2200" kern="1200" dirty="0">
                <a:solidFill>
                  <a:srgbClr val="000000"/>
                </a:solidFill>
                <a:latin typeface="Arial (Body)"/>
                <a:ea typeface="ＭＳ Ｐゴシック" charset="-128"/>
                <a:cs typeface="+mn-cs"/>
              </a:rPr>
              <a:t>() and picture.writeTo()</a:t>
            </a:r>
          </a:p>
          <a:p>
            <a:pPr marL="255651" indent="-255651" eaLnBrk="1" hangingPunct="1">
              <a:tabLst/>
              <a:defRPr/>
            </a:pPr>
            <a:r>
              <a:rPr lang="en-US" altLang="en-US" sz="2200" kern="1200" dirty="0">
                <a:solidFill>
                  <a:srgbClr val="000000"/>
                </a:solidFill>
                <a:latin typeface="Arial (Body)"/>
                <a:ea typeface="ＭＳ Ｐゴシック" charset="-128"/>
              </a:rPr>
              <a:t>They also make it easier to change data and behavior together.</a:t>
            </a:r>
          </a:p>
          <a:p>
            <a:pPr marL="741553" lvl="1" indent="-284353" eaLnBrk="1" hangingPunct="1">
              <a:buFont typeface="Arial" panose="020B0604020202020204" pitchFamily="34" charset="0"/>
              <a:buChar char="–"/>
              <a:defRPr/>
            </a:pPr>
            <a:r>
              <a:rPr lang="en-US" altLang="en-US" sz="2200" kern="1200" dirty="0">
                <a:solidFill>
                  <a:srgbClr val="000000"/>
                </a:solidFill>
                <a:latin typeface="Arial (Body)"/>
                <a:ea typeface="ＭＳ Ｐゴシック" charset="-128"/>
                <a:cs typeface="+mn-cs"/>
              </a:rPr>
              <a:t>Think about changing the name of an instance variable. What functions do you need to change? Odds are good that </a:t>
            </a:r>
            <a:r>
              <a:rPr lang="en-US" altLang="en-US" sz="2200" kern="1200" dirty="0" smtClean="0">
                <a:solidFill>
                  <a:srgbClr val="000000"/>
                </a:solidFill>
                <a:latin typeface="Arial (Body)"/>
                <a:ea typeface="ＭＳ Ｐゴシック" charset="-128"/>
                <a:cs typeface="+mn-cs"/>
              </a:rPr>
              <a:t>they’</a:t>
            </a:r>
            <a:r>
              <a:rPr lang="en-US" altLang="ja-JP" sz="2200" kern="1200" dirty="0" smtClean="0">
                <a:solidFill>
                  <a:srgbClr val="000000"/>
                </a:solidFill>
                <a:latin typeface="Arial (Body)"/>
                <a:ea typeface="ＭＳ Ｐゴシック" charset="-128"/>
                <a:cs typeface="+mn-cs"/>
              </a:rPr>
              <a:t>re </a:t>
            </a:r>
            <a:r>
              <a:rPr lang="en-US" altLang="ja-JP" sz="2200" kern="1200" dirty="0">
                <a:solidFill>
                  <a:srgbClr val="000000"/>
                </a:solidFill>
                <a:latin typeface="Arial (Body)"/>
                <a:ea typeface="ＭＳ Ｐゴシック" charset="-128"/>
                <a:cs typeface="+mn-cs"/>
              </a:rPr>
              <a:t>the ones right next to where </a:t>
            </a:r>
            <a:r>
              <a:rPr lang="en-US" altLang="ja-JP" sz="2200" kern="1200" dirty="0" smtClean="0">
                <a:solidFill>
                  <a:srgbClr val="000000"/>
                </a:solidFill>
                <a:latin typeface="Arial (Body)"/>
                <a:ea typeface="ＭＳ Ｐゴシック" charset="-128"/>
                <a:cs typeface="+mn-cs"/>
              </a:rPr>
              <a:t>you</a:t>
            </a:r>
            <a:r>
              <a:rPr lang="fr-FR" altLang="ja-JP" sz="2200" kern="1200" dirty="0" smtClean="0">
                <a:solidFill>
                  <a:srgbClr val="000000"/>
                </a:solidFill>
                <a:latin typeface="Arial (Body)"/>
                <a:ea typeface="ＭＳ Ｐゴシック" charset="-128"/>
                <a:cs typeface="+mn-cs"/>
              </a:rPr>
              <a:t>’</a:t>
            </a:r>
            <a:r>
              <a:rPr lang="en-US" altLang="ja-JP" sz="2200" kern="1200" dirty="0" smtClean="0">
                <a:solidFill>
                  <a:srgbClr val="000000"/>
                </a:solidFill>
                <a:latin typeface="Arial (Body)"/>
                <a:ea typeface="ＭＳ Ｐゴシック" charset="-128"/>
                <a:cs typeface="+mn-cs"/>
              </a:rPr>
              <a:t>re </a:t>
            </a:r>
            <a:r>
              <a:rPr lang="en-US" altLang="ja-JP" sz="2200" kern="1200" dirty="0">
                <a:solidFill>
                  <a:srgbClr val="000000"/>
                </a:solidFill>
                <a:latin typeface="Arial (Body)"/>
                <a:ea typeface="ＭＳ Ｐゴシック" charset="-128"/>
                <a:cs typeface="+mn-cs"/>
              </a:rPr>
              <a:t>changing the variable.</a:t>
            </a:r>
          </a:p>
          <a:p>
            <a:pPr marL="255651" indent="-255651" eaLnBrk="1" hangingPunct="1">
              <a:tabLst/>
              <a:defRPr/>
            </a:pPr>
            <a:r>
              <a:rPr lang="en-US" altLang="en-US" sz="2200" kern="1200" dirty="0">
                <a:solidFill>
                  <a:srgbClr val="000000"/>
                </a:solidFill>
                <a:latin typeface="Arial (Body)"/>
                <a:ea typeface="ＭＳ Ｐゴシック" charset="-128"/>
              </a:rPr>
              <a:t>Most significant power is in aggregation: Combining </a:t>
            </a:r>
            <a:r>
              <a:rPr lang="en-US" altLang="en-US" sz="2200" kern="1200" dirty="0" smtClean="0">
                <a:solidFill>
                  <a:srgbClr val="000000"/>
                </a:solidFill>
                <a:latin typeface="Arial (Body)"/>
                <a:ea typeface="ＭＳ Ｐゴシック" charset="-128"/>
              </a:rPr>
              <a:t>objects</a:t>
            </a:r>
            <a:endParaRPr lang="en-US" altLang="en-US" sz="2200" kern="1200" dirty="0">
              <a:solidFill>
                <a:srgbClr val="000000"/>
              </a:solidFill>
              <a:latin typeface="Arial (Body)"/>
              <a:ea typeface="ＭＳ Ｐゴシック" charset="-128"/>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fontAlgn="auto" hangingPunct="1">
              <a:spcBef>
                <a:spcPct val="0"/>
              </a:spcBef>
              <a:spcAft>
                <a:spcPts val="0"/>
              </a:spcAft>
              <a:buClrTx/>
              <a:defRPr/>
            </a:pPr>
            <a:r>
              <a:rPr lang="en-US" kern="1200" dirty="0" smtClean="0">
                <a:latin typeface="Times New Roman" panose="02020603050405020304" pitchFamily="18" charset="0"/>
                <a:ea typeface="ＭＳ Ｐゴシック" charset="0"/>
                <a:cs typeface="+mj-cs"/>
              </a:rPr>
              <a:t>Python Objects vs. Other Objects</a:t>
            </a:r>
            <a:endParaRPr lang="en-US" kern="120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a:xfrm>
            <a:off x="457200" y="1600200"/>
            <a:ext cx="8229600" cy="3677900"/>
          </a:xfrm>
        </p:spPr>
        <p:txBody>
          <a:bodyPr>
            <a:spAutoFit/>
          </a:bodyPr>
          <a:lstStyle/>
          <a:p>
            <a:pPr marL="255651" indent="-255651" eaLnBrk="1" hangingPunct="1">
              <a:tabLst/>
              <a:defRPr/>
            </a:pPr>
            <a:r>
              <a:rPr lang="en-US" altLang="en-US" sz="2400" kern="1200" dirty="0">
                <a:solidFill>
                  <a:srgbClr val="000000"/>
                </a:solidFill>
                <a:latin typeface="+mn-lt"/>
                <a:ea typeface="ＭＳ Ｐゴシック" charset="-128"/>
              </a:rPr>
              <a:t>One of the key ideas for objects was </a:t>
            </a:r>
            <a:r>
              <a:rPr lang="en-US" altLang="ja-JP" sz="2400" kern="1200" dirty="0" smtClean="0">
                <a:solidFill>
                  <a:srgbClr val="000000"/>
                </a:solidFill>
                <a:latin typeface="+mn-lt"/>
                <a:ea typeface="ＭＳ Ｐゴシック" charset="-128"/>
              </a:rPr>
              <a:t>“not </a:t>
            </a:r>
            <a:r>
              <a:rPr lang="en-US" altLang="ja-JP" sz="2400" kern="1200" dirty="0">
                <a:solidFill>
                  <a:srgbClr val="000000"/>
                </a:solidFill>
                <a:latin typeface="+mn-lt"/>
                <a:ea typeface="ＭＳ Ｐゴシック" charset="-128"/>
              </a:rPr>
              <a:t>messing with the innards</a:t>
            </a:r>
            <a:r>
              <a:rPr lang="en-US" altLang="ja-JP" sz="2400" kern="1200" dirty="0" smtClean="0">
                <a:solidFill>
                  <a:srgbClr val="000000"/>
                </a:solidFill>
                <a:latin typeface="+mn-lt"/>
                <a:ea typeface="ＭＳ Ｐゴシック" charset="-128"/>
              </a:rPr>
              <a:t>.”</a:t>
            </a:r>
            <a:endParaRPr lang="en-US" altLang="ja-JP" sz="2400" kern="1200" dirty="0">
              <a:solidFill>
                <a:srgbClr val="000000"/>
              </a:solidFill>
              <a:latin typeface="+mn-lt"/>
              <a:ea typeface="ＭＳ Ｐゴシック" charset="-128"/>
            </a:endParaRPr>
          </a:p>
          <a:p>
            <a:pPr marL="255651" indent="-255651" eaLnBrk="1" hangingPunct="1">
              <a:tabLst/>
              <a:defRPr/>
            </a:pPr>
            <a:r>
              <a:rPr lang="en-US" altLang="en-US" sz="2400" kern="1200" dirty="0">
                <a:solidFill>
                  <a:srgbClr val="000000"/>
                </a:solidFill>
                <a:latin typeface="+mn-lt"/>
                <a:ea typeface="ＭＳ Ｐゴシック" charset="-128"/>
              </a:rPr>
              <a:t>Not true in Python.</a:t>
            </a:r>
          </a:p>
          <a:p>
            <a:pPr marL="741553" lvl="1" indent="-284353" eaLnBrk="1" hangingPunct="1">
              <a:buFont typeface="Arial" panose="020B0604020202020204" pitchFamily="34" charset="0"/>
              <a:buChar char="–"/>
              <a:defRPr/>
            </a:pPr>
            <a:r>
              <a:rPr lang="en-US" altLang="en-US" sz="2400" kern="1200" dirty="0">
                <a:solidFill>
                  <a:srgbClr val="000000"/>
                </a:solidFill>
                <a:latin typeface="+mn-lt"/>
                <a:ea typeface="ＭＳ Ｐゴシック" charset="-128"/>
                <a:cs typeface="+mn-cs"/>
              </a:rPr>
              <a:t>We can always get at instance variables of objects.</a:t>
            </a:r>
          </a:p>
          <a:p>
            <a:pPr marL="255651" indent="-255651" eaLnBrk="1" hangingPunct="1">
              <a:tabLst/>
              <a:defRPr/>
            </a:pPr>
            <a:r>
              <a:rPr lang="en-US" altLang="en-US" sz="2400" kern="1200" dirty="0">
                <a:solidFill>
                  <a:srgbClr val="000000"/>
                </a:solidFill>
                <a:latin typeface="+mn-lt"/>
                <a:ea typeface="ＭＳ Ｐゴシック" charset="-128"/>
              </a:rPr>
              <a:t>It is true in other object-oriented languages.</a:t>
            </a:r>
          </a:p>
          <a:p>
            <a:pPr marL="741553" lvl="1" indent="-284353" eaLnBrk="1" hangingPunct="1">
              <a:buFont typeface="Arial" panose="020B0604020202020204" pitchFamily="34" charset="0"/>
              <a:buChar char="–"/>
              <a:defRPr/>
            </a:pPr>
            <a:r>
              <a:rPr lang="en-US" altLang="en-US" sz="2400" kern="1200" dirty="0">
                <a:solidFill>
                  <a:srgbClr val="000000"/>
                </a:solidFill>
                <a:latin typeface="+mn-lt"/>
                <a:ea typeface="ＭＳ Ｐゴシック" charset="-128"/>
                <a:cs typeface="+mn-cs"/>
              </a:rPr>
              <a:t>In Java or Smalltalk, instance variables are only accessible through methods (getPixel) or through special declarations </a:t>
            </a:r>
            <a:r>
              <a:rPr lang="en-US" altLang="en-US" sz="2400" kern="1200" dirty="0" smtClean="0">
                <a:solidFill>
                  <a:srgbClr val="000000"/>
                </a:solidFill>
                <a:latin typeface="+mn-lt"/>
                <a:ea typeface="ＭＳ Ｐゴシック" charset="-128"/>
                <a:cs typeface="+mn-cs"/>
              </a:rPr>
              <a:t>(</a:t>
            </a:r>
            <a:r>
              <a:rPr lang="en-US" altLang="ja-JP" sz="2400" kern="1200" dirty="0" smtClean="0">
                <a:solidFill>
                  <a:srgbClr val="000000"/>
                </a:solidFill>
                <a:latin typeface="+mn-lt"/>
                <a:ea typeface="ＭＳ Ｐゴシック" charset="-128"/>
                <a:cs typeface="+mn-cs"/>
              </a:rPr>
              <a:t>“This </a:t>
            </a:r>
            <a:r>
              <a:rPr lang="en-US" altLang="ja-JP" sz="2400" kern="1200" dirty="0">
                <a:solidFill>
                  <a:srgbClr val="000000"/>
                </a:solidFill>
                <a:latin typeface="+mn-lt"/>
                <a:ea typeface="ＭＳ Ｐゴシック" charset="-128"/>
                <a:cs typeface="+mn-cs"/>
              </a:rPr>
              <a:t>variable is public</a:t>
            </a:r>
            <a:r>
              <a:rPr lang="en-US" altLang="ja-JP" sz="2400" kern="1200" dirty="0" smtClean="0">
                <a:solidFill>
                  <a:srgbClr val="000000"/>
                </a:solidFill>
                <a:latin typeface="+mn-lt"/>
                <a:ea typeface="ＭＳ Ｐゴシック" charset="-128"/>
                <a:cs typeface="+mn-cs"/>
              </a:rPr>
              <a:t>!”)</a:t>
            </a:r>
            <a:endParaRPr lang="en-US" altLang="en-US" sz="2400" kern="1200" dirty="0">
              <a:solidFill>
                <a:srgbClr val="000000"/>
              </a:solidFill>
              <a:latin typeface="+mn-lt"/>
              <a:ea typeface="ＭＳ Ｐゴシック" charset="-128"/>
              <a:cs typeface="+mn-c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Inheritance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4378091"/>
          </a:xfrm>
        </p:spPr>
        <p:txBody>
          <a:bodyPr>
            <a:spAutoFit/>
          </a:bodyPr>
          <a:lstStyle/>
          <a:p>
            <a:pPr marL="255651" indent="-255651" eaLnBrk="1" fontAlgn="auto" hangingPunct="1">
              <a:tabLst/>
              <a:defRPr/>
            </a:pPr>
            <a:r>
              <a:rPr lang="en-US" sz="2200" kern="1200" dirty="0">
                <a:solidFill>
                  <a:srgbClr val="000000"/>
                </a:solidFill>
                <a:latin typeface="Arial (Body)"/>
                <a:ea typeface="ＭＳ Ｐゴシック" charset="0"/>
                <a:cs typeface="+mn-cs"/>
              </a:rPr>
              <a:t>We can declare one class to be inherited by another class.</a:t>
            </a:r>
          </a:p>
          <a:p>
            <a:pPr marL="255651" indent="-255651" eaLnBrk="1" fontAlgn="auto" hangingPunct="1">
              <a:tabLst/>
              <a:defRPr/>
            </a:pPr>
            <a:r>
              <a:rPr lang="en-US" sz="2200" kern="1200" dirty="0">
                <a:solidFill>
                  <a:srgbClr val="000000"/>
                </a:solidFill>
                <a:latin typeface="Arial (Body)"/>
                <a:ea typeface="ＭＳ Ｐゴシック" charset="0"/>
                <a:cs typeface="+mn-cs"/>
              </a:rPr>
              <a:t>It provides instant polymorphism.</a:t>
            </a:r>
          </a:p>
          <a:p>
            <a:pPr marL="741553" lvl="1" indent="-284353" eaLnBrk="1" fontAlgn="auto" hangingPunct="1">
              <a:buFont typeface="Arial" panose="020B0604020202020204" pitchFamily="34" charset="0"/>
              <a:buChar char="–"/>
              <a:defRPr/>
            </a:pPr>
            <a:r>
              <a:rPr lang="en-US" sz="2200" kern="1200" dirty="0">
                <a:solidFill>
                  <a:srgbClr val="000000"/>
                </a:solidFill>
                <a:latin typeface="Arial (Body)"/>
                <a:ea typeface="ＭＳ Ｐゴシック" charset="0"/>
                <a:cs typeface="+mn-cs"/>
              </a:rPr>
              <a:t>The child class immediately gets all the data and behavior of the parent class.</a:t>
            </a:r>
          </a:p>
          <a:p>
            <a:pPr marL="255651" indent="-255651" eaLnBrk="1" fontAlgn="auto" hangingPunct="1">
              <a:tabLst/>
              <a:defRPr/>
            </a:pPr>
            <a:r>
              <a:rPr lang="en-US" sz="2200" kern="1200" dirty="0">
                <a:solidFill>
                  <a:srgbClr val="000000"/>
                </a:solidFill>
                <a:latin typeface="Arial (Body)"/>
                <a:ea typeface="ＭＳ Ｐゴシック" charset="0"/>
                <a:cs typeface="+mn-cs"/>
              </a:rPr>
              <a:t>The child can then add more than the parent class had.</a:t>
            </a:r>
          </a:p>
          <a:p>
            <a:pPr marL="741553" lvl="1" indent="-284353" eaLnBrk="1" fontAlgn="auto" hangingPunct="1">
              <a:buFont typeface="Arial" panose="020B0604020202020204" pitchFamily="34" charset="0"/>
              <a:buChar char="–"/>
              <a:defRPr/>
            </a:pPr>
            <a:r>
              <a:rPr lang="en-US" sz="2200" kern="1200" dirty="0">
                <a:solidFill>
                  <a:srgbClr val="000000"/>
                </a:solidFill>
                <a:latin typeface="Arial (Body)"/>
                <a:ea typeface="ＭＳ Ｐゴシック" charset="0"/>
                <a:cs typeface="+mn-cs"/>
              </a:rPr>
              <a:t>This is called making the child a specialization of the parent.</a:t>
            </a:r>
          </a:p>
          <a:p>
            <a:pPr marL="741553" lvl="1" indent="-284353" eaLnBrk="1" fontAlgn="auto" hangingPunct="1">
              <a:buFont typeface="Arial" panose="020B0604020202020204" pitchFamily="34" charset="0"/>
              <a:buChar char="–"/>
              <a:defRPr/>
            </a:pPr>
            <a:r>
              <a:rPr lang="en-US" sz="2200" kern="1200" dirty="0">
                <a:solidFill>
                  <a:srgbClr val="000000"/>
                </a:solidFill>
                <a:latin typeface="Arial (Body)"/>
                <a:ea typeface="ＭＳ Ｐゴシック" charset="0"/>
                <a:cs typeface="+mn-cs"/>
              </a:rPr>
              <a:t>A 3-D rectangle might know/do all that a rectangle does, plus some more:</a:t>
            </a:r>
          </a:p>
          <a:p>
            <a:pPr marL="255651" indent="-255651" eaLnBrk="1" fontAlgn="auto" hangingPunct="1">
              <a:tabLst/>
              <a:defRPr/>
            </a:pPr>
            <a:r>
              <a:rPr lang="en-US" sz="2200" kern="1200" dirty="0">
                <a:solidFill>
                  <a:srgbClr val="000000"/>
                </a:solidFill>
                <a:latin typeface="Arial (Body)"/>
                <a:ea typeface="ＭＳ Ｐゴシック" charset="0"/>
                <a:cs typeface="+mn-cs"/>
              </a:rPr>
              <a:t>class rectangle3D(rectangle</a:t>
            </a:r>
            <a:r>
              <a:rPr lang="en-US" sz="2200" kern="1200" dirty="0" smtClean="0">
                <a:solidFill>
                  <a:srgbClr val="000000"/>
                </a:solidFill>
                <a:latin typeface="Arial (Body)"/>
                <a:ea typeface="ＭＳ Ｐゴシック" charset="0"/>
                <a:cs typeface="+mn-cs"/>
              </a:rPr>
              <a:t>):</a:t>
            </a:r>
            <a:endParaRPr lang="en-US" sz="2200" kern="1200" dirty="0">
              <a:solidFill>
                <a:srgbClr val="000000"/>
              </a:solidFill>
              <a:latin typeface="Arial (Body)"/>
              <a:ea typeface="ＭＳ Ｐゴシック" charset="0"/>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a:latin typeface="Times New Roman" panose="02020603050405020304" pitchFamily="18" charset="0"/>
                <a:ea typeface="ＭＳ Ｐゴシック" charset="-128"/>
              </a:rPr>
              <a:t>Birth of Objects, </a:t>
            </a:r>
            <a:r>
              <a:rPr lang="en-US" altLang="en-US" sz="2000" b="0" kern="1200" dirty="0" smtClean="0">
                <a:latin typeface="Times New Roman" panose="02020603050405020304" pitchFamily="18" charset="0"/>
                <a:ea typeface="ＭＳ Ｐゴシック" charset="-128"/>
              </a:rPr>
              <a:t>(2 </a:t>
            </a:r>
            <a:r>
              <a:rPr lang="en-US" altLang="en-US" sz="2000" b="0" kern="1200" dirty="0">
                <a:latin typeface="Times New Roman" panose="02020603050405020304" pitchFamily="18" charset="0"/>
                <a:ea typeface="ＭＳ Ｐゴシック" charset="-128"/>
              </a:rPr>
              <a:t>of 2)</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970287"/>
          </a:xfrm>
        </p:spPr>
        <p:txBody>
          <a:bodyPr>
            <a:spAutoFit/>
          </a:bodyPr>
          <a:lstStyle/>
          <a:p>
            <a:pPr marL="255651" indent="-255651" eaLnBrk="1" hangingPunct="1">
              <a:tabLst/>
              <a:defRPr/>
            </a:pPr>
            <a:r>
              <a:rPr lang="en-US" altLang="en-US" sz="2400" kern="1200" dirty="0">
                <a:solidFill>
                  <a:srgbClr val="000000"/>
                </a:solidFill>
                <a:latin typeface="Arial (Body)"/>
                <a:ea typeface="ＭＳ Ｐゴシック" charset="-128"/>
              </a:rPr>
              <a:t>Simula</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Simulation programming language from Norway, 1966</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Define an activity which can be instantiated as processes</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Each process has it own data and behavior</a:t>
            </a:r>
          </a:p>
          <a:p>
            <a:pPr lvl="2" eaLnBrk="1" hangingPunct="1">
              <a:defRPr/>
            </a:pPr>
            <a:r>
              <a:rPr lang="en-US" altLang="en-US" sz="2400" kern="1200" dirty="0">
                <a:solidFill>
                  <a:srgbClr val="000000"/>
                </a:solidFill>
                <a:latin typeface="Arial (Body)"/>
                <a:ea typeface="ＭＳ Ｐゴシック" charset="-128"/>
                <a:cs typeface="+mn-cs"/>
              </a:rPr>
              <a:t>In real world, objects don</a:t>
            </a:r>
            <a:r>
              <a:rPr lang="fr-FR" altLang="en-US" sz="2400" kern="1200" dirty="0">
                <a:solidFill>
                  <a:srgbClr val="000000"/>
                </a:solidFill>
                <a:latin typeface="Arial (Body)"/>
                <a:ea typeface="ＭＳ Ｐゴシック" charset="-128"/>
                <a:cs typeface="+mn-cs"/>
              </a:rPr>
              <a:t>'</a:t>
            </a:r>
            <a:r>
              <a:rPr lang="en-US" altLang="en-US" sz="2400" kern="1200" dirty="0">
                <a:solidFill>
                  <a:srgbClr val="000000"/>
                </a:solidFill>
                <a:latin typeface="Arial (Body)"/>
                <a:ea typeface="ＭＳ Ｐゴシック" charset="-128"/>
                <a:cs typeface="+mn-cs"/>
              </a:rPr>
              <a:t>t mess with each </a:t>
            </a:r>
            <a:r>
              <a:rPr lang="en-US" altLang="en-US" sz="2400" kern="1200" dirty="0" smtClean="0">
                <a:solidFill>
                  <a:srgbClr val="000000"/>
                </a:solidFill>
                <a:latin typeface="Arial (Body)"/>
                <a:ea typeface="ＭＳ Ｐゴシック" charset="-128"/>
                <a:cs typeface="+mn-cs"/>
              </a:rPr>
              <a:t>others</a:t>
            </a:r>
            <a:r>
              <a:rPr lang="fr-FR" altLang="en-US"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 </a:t>
            </a:r>
            <a:r>
              <a:rPr lang="en-US" altLang="en-US" sz="2400" kern="1200" dirty="0">
                <a:solidFill>
                  <a:srgbClr val="000000"/>
                </a:solidFill>
                <a:latin typeface="Arial (Body)"/>
                <a:ea typeface="ＭＳ Ｐゴシック" charset="-128"/>
                <a:cs typeface="+mn-cs"/>
              </a:rPr>
              <a:t>internals directly</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(Simulated) Multi-processing</a:t>
            </a:r>
          </a:p>
          <a:p>
            <a:pPr lvl="2" eaLnBrk="1" hangingPunct="1">
              <a:defRPr/>
            </a:pPr>
            <a:r>
              <a:rPr lang="en-US" altLang="en-US" sz="2400" kern="1200" dirty="0">
                <a:solidFill>
                  <a:srgbClr val="000000"/>
                </a:solidFill>
                <a:latin typeface="Arial (Body)"/>
                <a:ea typeface="ＭＳ Ｐゴシック" charset="-128"/>
                <a:cs typeface="+mn-cs"/>
              </a:rPr>
              <a:t>No Universal Scheduler in the Real World</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Inheritance is a Tradeoff</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116207"/>
          </a:xfrm>
        </p:spPr>
        <p:txBody>
          <a:bodyPr>
            <a:spAutoFit/>
          </a:bodyPr>
          <a:lstStyle/>
          <a:p>
            <a:pPr marL="255651" indent="-255651" eaLnBrk="1" hangingPunct="1">
              <a:tabLst/>
              <a:defRPr/>
            </a:pPr>
            <a:r>
              <a:rPr lang="en-US" altLang="en-US" sz="2400" kern="1200" dirty="0">
                <a:solidFill>
                  <a:srgbClr val="000000"/>
                </a:solidFill>
                <a:latin typeface="Arial (Body)"/>
                <a:ea typeface="ＭＳ Ｐゴシック" charset="-128"/>
              </a:rPr>
              <a:t>Inheritance is talked about a lot in the object-oriented world.</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It does reduce even further duplication of code.</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If you have two classes that will have many the same methods, then set up inheritance.</a:t>
            </a:r>
          </a:p>
          <a:p>
            <a:pPr marL="255651" indent="-255651" eaLnBrk="1" hangingPunct="1">
              <a:tabLst/>
              <a:defRPr/>
            </a:pPr>
            <a:r>
              <a:rPr lang="en-US" altLang="en-US" sz="2400" kern="1200" dirty="0">
                <a:solidFill>
                  <a:srgbClr val="000000"/>
                </a:solidFill>
                <a:latin typeface="Arial (Body)"/>
                <a:ea typeface="ＭＳ Ｐゴシック" charset="-128"/>
              </a:rPr>
              <a:t>But in actual practice, inheritance </a:t>
            </a:r>
            <a:r>
              <a:rPr lang="en-US" altLang="en-US" sz="2400" kern="1200" dirty="0" smtClean="0">
                <a:solidFill>
                  <a:srgbClr val="000000"/>
                </a:solidFill>
                <a:latin typeface="Arial (Body)"/>
                <a:ea typeface="ＭＳ Ｐゴシック" charset="-128"/>
              </a:rPr>
              <a:t>doesn</a:t>
            </a:r>
            <a:r>
              <a:rPr lang="fr-FR" altLang="en-US"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t </a:t>
            </a:r>
            <a:r>
              <a:rPr lang="en-US" altLang="ja-JP" sz="2400" kern="1200" dirty="0">
                <a:solidFill>
                  <a:srgbClr val="000000"/>
                </a:solidFill>
                <a:latin typeface="Arial (Body)"/>
                <a:ea typeface="ＭＳ Ｐゴシック" charset="-128"/>
              </a:rPr>
              <a:t>get used all that much, and can be confusing</a:t>
            </a:r>
            <a:r>
              <a:rPr lang="en-US" altLang="ja-JP"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ct val="0"/>
              </a:spcBef>
              <a:buClrTx/>
              <a:defRPr/>
            </a:pPr>
            <a:r>
              <a:rPr lang="en-US" altLang="en-US" kern="1200" dirty="0" smtClean="0">
                <a:latin typeface="Times New Roman" panose="02020603050405020304" pitchFamily="18" charset="0"/>
                <a:ea typeface="ＭＳ Ｐゴシック" charset="-128"/>
              </a:rPr>
              <a:t>When Should You Use Objects?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716372"/>
          </a:xfrm>
        </p:spPr>
        <p:txBody>
          <a:bodyPr>
            <a:spAutoFit/>
          </a:bodyPr>
          <a:lstStyle/>
          <a:p>
            <a:pPr marL="255651" indent="-255651" eaLnBrk="1" hangingPunct="1">
              <a:tabLst/>
              <a:defRPr/>
            </a:pPr>
            <a:r>
              <a:rPr lang="en-US" altLang="en-US" sz="2400" kern="1200" dirty="0">
                <a:solidFill>
                  <a:srgbClr val="000000"/>
                </a:solidFill>
                <a:latin typeface="Arial (Body)"/>
                <a:ea typeface="ＭＳ Ｐゴシック" charset="-128"/>
              </a:rPr>
              <a:t>Define your own objects when you have:</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Data in groups, like both pictures and sounds.</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Behavior that you want to define over that group.</a:t>
            </a:r>
          </a:p>
          <a:p>
            <a:pPr marL="255651" indent="-255651" eaLnBrk="1" hangingPunct="1">
              <a:tabLst/>
              <a:defRPr/>
            </a:pPr>
            <a:r>
              <a:rPr lang="en-US" altLang="en-US" sz="2400" kern="1200" dirty="0">
                <a:solidFill>
                  <a:srgbClr val="000000"/>
                </a:solidFill>
                <a:latin typeface="Arial (Body)"/>
                <a:ea typeface="ＭＳ Ｐゴシック" charset="-128"/>
              </a:rPr>
              <a:t>Use existing objects:</a:t>
            </a:r>
          </a:p>
          <a:p>
            <a:pPr marL="741553" lvl="1" indent="-284353" eaLnBrk="1" hangingPunct="1">
              <a:buFont typeface="Arial" panose="020B0604020202020204" pitchFamily="34" charset="0"/>
              <a:buChar char="–"/>
              <a:defRPr/>
            </a:pPr>
            <a:r>
              <a:rPr lang="en-US" altLang="en-US" sz="2400" kern="1200" dirty="0" smtClean="0">
                <a:solidFill>
                  <a:srgbClr val="000000"/>
                </a:solidFill>
                <a:latin typeface="Arial (Body)"/>
                <a:ea typeface="ＭＳ Ｐゴシック" charset="-128"/>
                <a:cs typeface="+mn-cs"/>
              </a:rPr>
              <a:t>Always—they</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re </a:t>
            </a:r>
            <a:r>
              <a:rPr lang="en-US" altLang="ja-JP" sz="2400" kern="1200" dirty="0">
                <a:solidFill>
                  <a:srgbClr val="000000"/>
                </a:solidFill>
                <a:latin typeface="Arial (Body)"/>
                <a:ea typeface="ＭＳ Ｐゴシック" charset="-128"/>
                <a:cs typeface="+mn-cs"/>
              </a:rPr>
              <a:t>very powerful!</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ＭＳ Ｐゴシック" charset="-128"/>
                <a:cs typeface="+mn-cs"/>
              </a:rPr>
              <a:t>Unless </a:t>
            </a:r>
            <a:r>
              <a:rPr lang="en-US" altLang="en-US" sz="2400" kern="1200" dirty="0" smtClean="0">
                <a:solidFill>
                  <a:srgbClr val="000000"/>
                </a:solidFill>
                <a:latin typeface="Arial (Body)"/>
                <a:ea typeface="ＭＳ Ｐゴシック" charset="-128"/>
                <a:cs typeface="+mn-cs"/>
              </a:rPr>
              <a:t>you</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re </a:t>
            </a:r>
            <a:r>
              <a:rPr lang="en-US" altLang="ja-JP" sz="2400" kern="1200" dirty="0">
                <a:solidFill>
                  <a:srgbClr val="000000"/>
                </a:solidFill>
                <a:latin typeface="Arial (Body)"/>
                <a:ea typeface="ＭＳ Ｐゴシック" charset="-128"/>
                <a:cs typeface="+mn-cs"/>
              </a:rPr>
              <a:t>not comfortable with dot notation and the idea of methods.</a:t>
            </a:r>
          </a:p>
          <a:p>
            <a:pPr lvl="2" eaLnBrk="1" hangingPunct="1">
              <a:defRPr/>
            </a:pPr>
            <a:r>
              <a:rPr lang="en-US" altLang="en-US" sz="2400" kern="1200" dirty="0">
                <a:solidFill>
                  <a:srgbClr val="000000"/>
                </a:solidFill>
                <a:latin typeface="Arial (Body)"/>
                <a:ea typeface="ＭＳ Ｐゴシック" charset="-128"/>
                <a:cs typeface="+mn-cs"/>
              </a:rPr>
              <a:t>Then functions work just fine</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txBox="1">
            <a:spLocks noGrp="1"/>
          </p:cNvSpPr>
          <p:nvPr>
            <p:ph type="title"/>
          </p:nvPr>
        </p:nvSpPr>
        <p:spPr>
          <a:xfrm>
            <a:off x="457200" y="604838"/>
            <a:ext cx="8229600" cy="708025"/>
          </a:xfrm>
        </p:spPr>
        <p:txBody>
          <a:bodyPr>
            <a:spAutoFit/>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Copyright</a:t>
            </a:r>
          </a:p>
        </p:txBody>
      </p:sp>
      <p:pic>
        <p:nvPicPr>
          <p:cNvPr id="146435"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3" y="2309813"/>
            <a:ext cx="74231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8785</TotalTime>
  <Words>3285</Words>
  <Application>Microsoft Office PowerPoint</Application>
  <PresentationFormat>On-screen Show (4:3)</PresentationFormat>
  <Paragraphs>396</Paragraphs>
  <Slides>92</Slides>
  <Notes>2</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92</vt:i4>
      </vt:variant>
    </vt:vector>
  </HeadingPairs>
  <TitlesOfParts>
    <vt:vector size="102" baseType="lpstr">
      <vt:lpstr>ＭＳ Ｐゴシック</vt:lpstr>
      <vt:lpstr>Arial</vt:lpstr>
      <vt:lpstr>Arial (Body)</vt:lpstr>
      <vt:lpstr>Calibri</vt:lpstr>
      <vt:lpstr>Noto Sans Symbols</vt:lpstr>
      <vt:lpstr>Times New Roman</vt:lpstr>
      <vt:lpstr>Verdana</vt:lpstr>
      <vt:lpstr>508 Lecture</vt:lpstr>
      <vt:lpstr>1_508 Lecture</vt:lpstr>
      <vt:lpstr>Equation</vt:lpstr>
      <vt:lpstr>Introduction to Computing and Programming in Python™: A Multimedia Approach</vt:lpstr>
      <vt:lpstr>Learning Objectives</vt:lpstr>
      <vt:lpstr>History of Objects: Where They Came from</vt:lpstr>
      <vt:lpstr>Procedural Abstractions</vt:lpstr>
      <vt:lpstr>Object-Oriented Programming</vt:lpstr>
      <vt:lpstr>How’d We Get from There to Here?</vt:lpstr>
      <vt:lpstr>Birth of Objects, (1 of 2)</vt:lpstr>
      <vt:lpstr>Sketchpad</vt:lpstr>
      <vt:lpstr>Birth of Objects, (2 of 2)</vt:lpstr>
      <vt:lpstr>Alan Kay</vt:lpstr>
      <vt:lpstr>“A Personal Computer for Children of All Ages”</vt:lpstr>
      <vt:lpstr>Kay’s Insights</vt:lpstr>
      <vt:lpstr>Birth of Objects</vt:lpstr>
      <vt:lpstr>Alan Kay’s Dynabook (1972)</vt:lpstr>
      <vt:lpstr>Prototype Dynabook (Xerox P A R C Learning Research Group)</vt:lpstr>
      <vt:lpstr>A Dynabook is for Learning</vt:lpstr>
      <vt:lpstr>Smalltalk-72</vt:lpstr>
      <vt:lpstr>Challenge (1 of 4)</vt:lpstr>
      <vt:lpstr>A First Object: Logo Turtle</vt:lpstr>
      <vt:lpstr>Using Turtles in Python</vt:lpstr>
      <vt:lpstr>Adding a Turtle to Our World</vt:lpstr>
      <vt:lpstr>Things Turtles Can Do: Try It!</vt:lpstr>
      <vt:lpstr>Talking to Turtles as Functions or Messages/Methods</vt:lpstr>
      <vt:lpstr>Challenge: What Do These Draw?</vt:lpstr>
      <vt:lpstr>Challenge (2 of 4)</vt:lpstr>
      <vt:lpstr>Sending Multiple Turtles Messages</vt:lpstr>
      <vt:lpstr>Each Turtle Knows the Same Things, Has the Same State</vt:lpstr>
      <vt:lpstr>Using Multiple Turtles at Once</vt:lpstr>
      <vt:lpstr>Chasing</vt:lpstr>
      <vt:lpstr>What Four Turtles Chasing Each Other Looks Like</vt:lpstr>
      <vt:lpstr>What Shape Does This Draw?</vt:lpstr>
      <vt:lpstr>Dropping Pictures from Turtles</vt:lpstr>
      <vt:lpstr>Spinning and Dropping a Turtle on a Canvas</vt:lpstr>
      <vt:lpstr>Teaching Turtles New Tricks</vt:lpstr>
      <vt:lpstr>Trying Our New Method</vt:lpstr>
      <vt:lpstr>More Than One Method</vt:lpstr>
      <vt:lpstr>Trying the New Methods</vt:lpstr>
      <vt:lpstr>Challenge (3 of 4)</vt:lpstr>
      <vt:lpstr>Inheritance and Overriding</vt:lpstr>
      <vt:lpstr>Confusedturtle</vt:lpstr>
      <vt:lpstr>Works the Same, Performs Different</vt:lpstr>
      <vt:lpstr>Combining Recursion with Turtles</vt:lpstr>
      <vt:lpstr>Recurse Before Moving</vt:lpstr>
      <vt:lpstr>Recurse in the Corners</vt:lpstr>
      <vt:lpstr>Example on Making a Class from Scratch: Slideshow</vt:lpstr>
      <vt:lpstr>Slideshow</vt:lpstr>
      <vt:lpstr>What’s Wrong with This?</vt:lpstr>
      <vt:lpstr>Defining an Object</vt:lpstr>
      <vt:lpstr>The Slide Object</vt:lpstr>
      <vt:lpstr>Classes</vt:lpstr>
      <vt:lpstr>We Need to Define a Slide Class</vt:lpstr>
      <vt:lpstr>Creating New Instances</vt:lpstr>
      <vt:lpstr>Creating a Slide</vt:lpstr>
      <vt:lpstr>Defining a show() Method</vt:lpstr>
      <vt:lpstr>Defining the Method show()</vt:lpstr>
      <vt:lpstr>Now We Can Show Our Slide</vt:lpstr>
      <vt:lpstr>Making It Simpler</vt:lpstr>
      <vt:lpstr>Making Instances More Flexibly</vt:lpstr>
      <vt:lpstr>Our Whole Slide Class</vt:lpstr>
      <vt:lpstr>The playslideshow()</vt:lpstr>
      <vt:lpstr>Using Map with Slides</vt:lpstr>
      <vt:lpstr>Playslideshow with Map</vt:lpstr>
      <vt:lpstr>But Not Very “Object-Oriented”</vt:lpstr>
      <vt:lpstr>Class with Getters and Setters</vt:lpstr>
      <vt:lpstr>Challenge (4 of 4)</vt:lpstr>
      <vt:lpstr>The Value of Objects</vt:lpstr>
      <vt:lpstr>We’ve Been Doing This Already, of Course</vt:lpstr>
      <vt:lpstr>Using Picture as An Object</vt:lpstr>
      <vt:lpstr>Slides and Pictures Both show()</vt:lpstr>
      <vt:lpstr>Another Powerful Aspect of Objects: Polymorphism</vt:lpstr>
      <vt:lpstr>Uncovering the Objects</vt:lpstr>
      <vt:lpstr>Pictures and Colors Have Polymorphic Methods, Too</vt:lpstr>
      <vt:lpstr>We Can Get/Set Components at Either Level</vt:lpstr>
      <vt:lpstr>More Methods Than Functions</vt:lpstr>
      <vt:lpstr>Overview of Graphics Methods</vt:lpstr>
      <vt:lpstr>Arcs</vt:lpstr>
      <vt:lpstr>Text</vt:lpstr>
      <vt:lpstr>Rectangles: Coloring Lines and Fills</vt:lpstr>
      <vt:lpstr>Ovals</vt:lpstr>
      <vt:lpstr>Arcs and Colored Lines</vt:lpstr>
      <vt:lpstr>Text Examples</vt:lpstr>
      <vt:lpstr>Sunset Using Methods</vt:lpstr>
      <vt:lpstr>Backwards Using Methods</vt:lpstr>
      <vt:lpstr>Subclass Picture and Sound</vt:lpstr>
      <vt:lpstr>Making Sunset a Method</vt:lpstr>
      <vt:lpstr>Making Reverse a Method</vt:lpstr>
      <vt:lpstr>Why Objects?</vt:lpstr>
      <vt:lpstr>Python Objects vs. Other Objects</vt:lpstr>
      <vt:lpstr>Inheritance</vt:lpstr>
      <vt:lpstr>Inheritance is a Tradeoff</vt:lpstr>
      <vt:lpstr>When Should You Use Objects?</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Computing and Programming in Python™: A Multimedia Approach, 4e</dc:title>
  <dc:subject>Computer Science</dc:subject>
  <dc:creator>Guzdial/Ericson</dc:creator>
  <cp:keywords>Introduction to Computing and Programming in Python™</cp:keywords>
  <cp:lastModifiedBy>P, Pavendan (Cognizant)</cp:lastModifiedBy>
  <cp:revision>918</cp:revision>
  <dcterms:modified xsi:type="dcterms:W3CDTF">2018-04-17T11:54:25Z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